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" name="textbox 4"/>
          <p:cNvSpPr/>
          <p:nvPr/>
        </p:nvSpPr>
        <p:spPr>
          <a:xfrm>
            <a:off x="996450" y="1927301"/>
            <a:ext cx="3933190" cy="1298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295" algn="l" rtl="0" eaLnBrk="0">
              <a:lnSpc>
                <a:spcPct val="74000"/>
              </a:lnSpc>
            </a:pPr>
            <a:r>
              <a:rPr sz="7100" b="1" kern="0" spc="3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MiniHub</a:t>
            </a:r>
            <a:endParaRPr sz="7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9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律师事务所AI工作助手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 rot="21600000">
            <a:off x="0" y="4937759"/>
            <a:ext cx="9144000" cy="201168"/>
            <a:chOff x="0" y="0"/>
            <a:chExt cx="9144000" cy="201168"/>
          </a:xfrm>
        </p:grpSpPr>
        <p:sp>
          <p:nvSpPr>
            <p:cNvPr id="6" name="path 6"/>
            <p:cNvSpPr/>
            <p:nvPr/>
          </p:nvSpPr>
          <p:spPr>
            <a:xfrm>
              <a:off x="0" y="0"/>
              <a:ext cx="9144000" cy="18288"/>
            </a:xfrm>
            <a:custGeom>
              <a:avLst/>
              <a:gdLst/>
              <a:ahLst/>
              <a:cxnLst/>
              <a:rect l="0" t="0" r="0" b="0"/>
              <a:pathLst>
                <a:path w="14400" h="28">
                  <a:moveTo>
                    <a:pt x="0" y="0"/>
                  </a:moveTo>
                  <a:lnTo>
                    <a:pt x="14400" y="0"/>
                  </a:lnTo>
                  <a:lnTo>
                    <a:pt x="14400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4FF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" name="path 8"/>
            <p:cNvSpPr/>
            <p:nvPr/>
          </p:nvSpPr>
          <p:spPr>
            <a:xfrm>
              <a:off x="0" y="91440"/>
              <a:ext cx="5486400" cy="18288"/>
            </a:xfrm>
            <a:custGeom>
              <a:avLst/>
              <a:gdLst/>
              <a:ahLst/>
              <a:cxnLst/>
              <a:rect l="0" t="0" r="0" b="0"/>
              <a:pathLst>
                <a:path w="8640" h="28">
                  <a:moveTo>
                    <a:pt x="0" y="0"/>
                  </a:moveTo>
                  <a:lnTo>
                    <a:pt x="8640" y="0"/>
                  </a:lnTo>
                  <a:lnTo>
                    <a:pt x="8640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" name="path 10"/>
            <p:cNvSpPr/>
            <p:nvPr/>
          </p:nvSpPr>
          <p:spPr>
            <a:xfrm>
              <a:off x="0" y="182880"/>
              <a:ext cx="2743200" cy="18288"/>
            </a:xfrm>
            <a:custGeom>
              <a:avLst/>
              <a:gdLst/>
              <a:ahLst/>
              <a:cxnLst/>
              <a:rect l="0" t="0" r="0" b="0"/>
              <a:pathLst>
                <a:path w="4320" h="28">
                  <a:moveTo>
                    <a:pt x="0" y="0"/>
                  </a:moveTo>
                  <a:lnTo>
                    <a:pt x="4320" y="0"/>
                  </a:lnTo>
                  <a:lnTo>
                    <a:pt x="4320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FFA5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2"/>
          <p:cNvSpPr/>
          <p:nvPr/>
        </p:nvSpPr>
        <p:spPr>
          <a:xfrm>
            <a:off x="1438622" y="4513607"/>
            <a:ext cx="6266179" cy="217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</a:pPr>
            <a:r>
              <a:rPr sz="1100" u="sng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项目说明文档  |  2026        湖南</a:t>
            </a:r>
            <a:r>
              <a:rPr lang="zh-CN" sz="1100" u="sng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玖食天文化传媒</a:t>
            </a:r>
            <a:r>
              <a:rPr sz="1100" u="sng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   联系人：</a:t>
            </a:r>
            <a:r>
              <a:rPr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谭老师    </a:t>
            </a:r>
            <a:r>
              <a:rPr lang="zh-CN"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tzboy989999</a:t>
            </a:r>
            <a:endParaRPr lang="en-US" sz="1100" u="sng" kern="0" spc="-10" dirty="0">
              <a:solidFill>
                <a:srgbClr val="94A3B8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 rot="21600000">
            <a:off x="274320" y="1371600"/>
            <a:ext cx="384047" cy="2286000"/>
            <a:chOff x="0" y="0"/>
            <a:chExt cx="384047" cy="2286000"/>
          </a:xfrm>
        </p:grpSpPr>
        <p:sp>
          <p:nvSpPr>
            <p:cNvPr id="14" name="path 14"/>
            <p:cNvSpPr/>
            <p:nvPr/>
          </p:nvSpPr>
          <p:spPr>
            <a:xfrm>
              <a:off x="0" y="0"/>
              <a:ext cx="18288" cy="2286000"/>
            </a:xfrm>
            <a:custGeom>
              <a:avLst/>
              <a:gdLst/>
              <a:ahLst/>
              <a:cxnLst/>
              <a:rect l="0" t="0" r="0" b="0"/>
              <a:pathLst>
                <a:path w="28" h="3600">
                  <a:moveTo>
                    <a:pt x="0" y="0"/>
                  </a:moveTo>
                  <a:lnTo>
                    <a:pt x="28" y="0"/>
                  </a:lnTo>
                  <a:lnTo>
                    <a:pt x="28" y="3600"/>
                  </a:lnTo>
                  <a:lnTo>
                    <a:pt x="0" y="3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" name="path 16"/>
            <p:cNvSpPr/>
            <p:nvPr/>
          </p:nvSpPr>
          <p:spPr>
            <a:xfrm>
              <a:off x="182879" y="274320"/>
              <a:ext cx="18287" cy="1828800"/>
            </a:xfrm>
            <a:custGeom>
              <a:avLst/>
              <a:gdLst/>
              <a:ahLst/>
              <a:cxnLst/>
              <a:rect l="0" t="0" r="0" b="0"/>
              <a:pathLst>
                <a:path w="28" h="2880">
                  <a:moveTo>
                    <a:pt x="0" y="0"/>
                  </a:moveTo>
                  <a:lnTo>
                    <a:pt x="28" y="0"/>
                  </a:lnTo>
                  <a:lnTo>
                    <a:pt x="28" y="2880"/>
                  </a:lnTo>
                  <a:lnTo>
                    <a:pt x="0" y="2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" name="path 18"/>
            <p:cNvSpPr/>
            <p:nvPr/>
          </p:nvSpPr>
          <p:spPr>
            <a:xfrm>
              <a:off x="365760" y="548639"/>
              <a:ext cx="18287" cy="1371600"/>
            </a:xfrm>
            <a:custGeom>
              <a:avLst/>
              <a:gdLst/>
              <a:ahLst/>
              <a:cxnLst/>
              <a:rect l="0" t="0" r="0" b="0"/>
              <a:pathLst>
                <a:path w="28" h="2160">
                  <a:moveTo>
                    <a:pt x="0" y="0"/>
                  </a:moveTo>
                  <a:lnTo>
                    <a:pt x="28" y="0"/>
                  </a:lnTo>
                  <a:lnTo>
                    <a:pt x="28" y="2160"/>
                  </a:lnTo>
                  <a:lnTo>
                    <a:pt x="0" y="2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FF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group 6"/>
          <p:cNvGrpSpPr/>
          <p:nvPr/>
        </p:nvGrpSpPr>
        <p:grpSpPr>
          <a:xfrm rot="21600000">
            <a:off x="908050" y="1247140"/>
            <a:ext cx="1843405" cy="423544"/>
            <a:chOff x="0" y="0"/>
            <a:chExt cx="1843405" cy="423544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1843405" cy="423544"/>
            </a:xfrm>
            <a:prstGeom prst="rect">
              <a:avLst/>
            </a:prstGeom>
          </p:spPr>
        </p:pic>
        <p:sp>
          <p:nvSpPr>
            <p:cNvPr id="22" name="textbox 22"/>
            <p:cNvSpPr/>
            <p:nvPr/>
          </p:nvSpPr>
          <p:spPr>
            <a:xfrm>
              <a:off x="-12700" y="-12700"/>
              <a:ext cx="1869439" cy="47370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07035" algn="l" rtl="0" eaLnBrk="0">
                <a:lnSpc>
                  <a:spcPct val="74000"/>
                </a:lnSpc>
              </a:pPr>
              <a:r>
                <a:rPr sz="1400" b="1" kern="0" spc="14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AI</a:t>
              </a:r>
              <a:r>
                <a:rPr sz="1400" b="1" kern="0" spc="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</a:t>
              </a:r>
              <a:r>
                <a:rPr sz="1400" b="1" kern="0" spc="14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AGENT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21600000">
            <a:off x="7315200" y="457200"/>
            <a:ext cx="475488" cy="1371600"/>
            <a:chOff x="0" y="0"/>
            <a:chExt cx="475488" cy="1371600"/>
          </a:xfrm>
        </p:grpSpPr>
        <p:sp>
          <p:nvSpPr>
            <p:cNvPr id="24" name="path 24"/>
            <p:cNvSpPr/>
            <p:nvPr/>
          </p:nvSpPr>
          <p:spPr>
            <a:xfrm>
              <a:off x="0" y="0"/>
              <a:ext cx="18288" cy="1371600"/>
            </a:xfrm>
            <a:custGeom>
              <a:avLst/>
              <a:gdLst/>
              <a:ahLst/>
              <a:cxnLst/>
              <a:rect l="0" t="0" r="0" b="0"/>
              <a:pathLst>
                <a:path w="28" h="2160">
                  <a:moveTo>
                    <a:pt x="0" y="0"/>
                  </a:moveTo>
                  <a:lnTo>
                    <a:pt x="28" y="0"/>
                  </a:lnTo>
                  <a:lnTo>
                    <a:pt x="28" y="2160"/>
                  </a:lnTo>
                  <a:lnTo>
                    <a:pt x="0" y="2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" name="path 26"/>
            <p:cNvSpPr/>
            <p:nvPr/>
          </p:nvSpPr>
          <p:spPr>
            <a:xfrm>
              <a:off x="457200" y="274320"/>
              <a:ext cx="18288" cy="914400"/>
            </a:xfrm>
            <a:custGeom>
              <a:avLst/>
              <a:gdLst/>
              <a:ahLst/>
              <a:cxnLst/>
              <a:rect l="0" t="0" r="0" b="0"/>
              <a:pathLst>
                <a:path w="28" h="1440">
                  <a:moveTo>
                    <a:pt x="0" y="0"/>
                  </a:moveTo>
                  <a:lnTo>
                    <a:pt x="28" y="0"/>
                  </a:lnTo>
                  <a:lnTo>
                    <a:pt x="28" y="1440"/>
                  </a:lnTo>
                  <a:lnTo>
                    <a:pt x="0" y="1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8"/>
          <p:cNvSpPr/>
          <p:nvPr/>
        </p:nvSpPr>
        <p:spPr>
          <a:xfrm>
            <a:off x="3672204" y="3474720"/>
            <a:ext cx="1189355" cy="320040"/>
          </a:xfrm>
          <a:prstGeom prst="rect">
            <a:avLst/>
          </a:prstGeom>
          <a:solidFill>
            <a:srgbClr val="00D4FF">
              <a:alpha val="12549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5130" algn="l" rtl="0" eaLnBrk="0">
              <a:lnSpc>
                <a:spcPct val="90000"/>
              </a:lnSpc>
              <a:spcBef>
                <a:spcPts val="0"/>
              </a:spcBef>
            </a:pPr>
            <a:r>
              <a:rPr sz="900" kern="0" spc="9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私有化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5043804" y="3474720"/>
            <a:ext cx="1189355" cy="320040"/>
          </a:xfrm>
          <a:prstGeom prst="rect">
            <a:avLst/>
          </a:prstGeom>
          <a:solidFill>
            <a:srgbClr val="00D4FF">
              <a:alpha val="1098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7035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8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多模态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960119" y="3474720"/>
            <a:ext cx="1188719" cy="320040"/>
          </a:xfrm>
          <a:prstGeom prst="rect">
            <a:avLst/>
          </a:prstGeom>
          <a:solidFill>
            <a:srgbClr val="00D4FF">
              <a:alpha val="14509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5765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8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轻量化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2300605" y="3474720"/>
            <a:ext cx="1188719" cy="320040"/>
          </a:xfrm>
          <a:prstGeom prst="rect">
            <a:avLst/>
          </a:prstGeom>
          <a:solidFill>
            <a:srgbClr val="00D4FF">
              <a:alpha val="862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5765" algn="l" rtl="0" eaLnBrk="0">
              <a:lnSpc>
                <a:spcPct val="90000"/>
              </a:lnSpc>
              <a:spcBef>
                <a:spcPts val="5"/>
              </a:spcBef>
            </a:pPr>
            <a:r>
              <a:rPr sz="900" kern="0" spc="8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本地化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path 36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 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457200" y="1371600"/>
          <a:ext cx="3931919" cy="3437889"/>
        </p:xfrm>
        <a:graphic>
          <a:graphicData uri="http://schemas.openxmlformats.org/drawingml/2006/table">
            <a:tbl>
              <a:tblPr/>
              <a:tblGrid>
                <a:gridCol w="697229"/>
                <a:gridCol w="3234689"/>
              </a:tblGrid>
              <a:tr h="9645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01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您的困扰我们懂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行业痛点分析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02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我们能为您做什么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核心价值主张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03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9075" algn="l" rtl="0" eaLnBrk="0">
                        <a:lnSpc>
                          <a:spcPct val="87000"/>
                        </a:lnSpc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核心功能与技术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ct val="87000"/>
                        </a:lnSpc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产品功能架构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4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04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数据安全保障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8440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私有化部署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2" name="table 42"/>
          <p:cNvGraphicFramePr>
            <a:graphicFrameLocks noGrp="1"/>
          </p:cNvGraphicFramePr>
          <p:nvPr/>
        </p:nvGraphicFramePr>
        <p:xfrm>
          <a:off x="4754879" y="2331720"/>
          <a:ext cx="3931920" cy="2696845"/>
        </p:xfrm>
        <a:graphic>
          <a:graphicData uri="http://schemas.openxmlformats.org/drawingml/2006/table">
            <a:tbl>
              <a:tblPr/>
              <a:tblGrid>
                <a:gridCol w="701040"/>
                <a:gridCol w="1982470"/>
                <a:gridCol w="1248410"/>
              </a:tblGrid>
              <a:tr h="831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06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4630" algn="l" rtl="0" eaLnBrk="0">
                        <a:lnSpc>
                          <a:spcPct val="87000"/>
                        </a:lnSpc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效率提升数据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量化价值分析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49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07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5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服务与合作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服务模式与流程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6" name="textbox 46"/>
          <p:cNvSpPr/>
          <p:nvPr/>
        </p:nvSpPr>
        <p:spPr>
          <a:xfrm>
            <a:off x="543559" y="430783"/>
            <a:ext cx="1211580" cy="770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200" kern="0" spc="1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200" kern="0" spc="1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200" kern="0" spc="9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200" kern="0" spc="1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200" kern="0" spc="1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200" kern="0" spc="8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200" kern="0" spc="1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kern="0" spc="-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3000"/>
              </a:lnSpc>
            </a:pPr>
            <a:r>
              <a:rPr sz="3500" b="1" kern="0" spc="-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sz="3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8"/>
          <p:cNvSpPr/>
          <p:nvPr/>
        </p:nvSpPr>
        <p:spPr>
          <a:xfrm>
            <a:off x="4848528" y="1717865"/>
            <a:ext cx="1672589" cy="499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4300" b="1" kern="0" spc="-30" baseline="-13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r>
              <a:rPr sz="2700" b="1" kern="0" spc="1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2300" b="1" kern="0" spc="-30" baseline="270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应用场景</a:t>
            </a:r>
            <a:endParaRPr sz="2300" baseline="27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8000"/>
              </a:lnSpc>
              <a:spcBef>
                <a:spcPts val="15"/>
              </a:spcBef>
            </a:pPr>
            <a:r>
              <a:rPr sz="1100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业务场景详解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path 50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8229600" y="4114800"/>
            <a:ext cx="292607" cy="914400"/>
            <a:chOff x="0" y="0"/>
            <a:chExt cx="292607" cy="914400"/>
          </a:xfrm>
        </p:grpSpPr>
        <p:sp>
          <p:nvSpPr>
            <p:cNvPr id="52" name="path 52"/>
            <p:cNvSpPr/>
            <p:nvPr/>
          </p:nvSpPr>
          <p:spPr>
            <a:xfrm>
              <a:off x="0" y="0"/>
              <a:ext cx="18288" cy="914400"/>
            </a:xfrm>
            <a:custGeom>
              <a:avLst/>
              <a:gdLst/>
              <a:ahLst/>
              <a:cxnLst/>
              <a:rect l="0" t="0" r="0" b="0"/>
              <a:pathLst>
                <a:path w="28" h="1440">
                  <a:moveTo>
                    <a:pt x="0" y="0"/>
                  </a:moveTo>
                  <a:lnTo>
                    <a:pt x="28" y="0"/>
                  </a:lnTo>
                  <a:lnTo>
                    <a:pt x="28" y="1440"/>
                  </a:lnTo>
                  <a:lnTo>
                    <a:pt x="0" y="1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" name="path 54"/>
            <p:cNvSpPr/>
            <p:nvPr/>
          </p:nvSpPr>
          <p:spPr>
            <a:xfrm>
              <a:off x="274319" y="274320"/>
              <a:ext cx="18288" cy="640079"/>
            </a:xfrm>
            <a:custGeom>
              <a:avLst/>
              <a:gdLst/>
              <a:ahLst/>
              <a:cxnLst/>
              <a:rect l="0" t="0" r="0" b="0"/>
              <a:pathLst>
                <a:path w="28" h="1007">
                  <a:moveTo>
                    <a:pt x="0" y="0"/>
                  </a:moveTo>
                  <a:lnTo>
                    <a:pt x="28" y="0"/>
                  </a:lnTo>
                  <a:lnTo>
                    <a:pt x="28" y="1007"/>
                  </a:lnTo>
                  <a:lnTo>
                    <a:pt x="0" y="10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FF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 5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" name="rect 58"/>
          <p:cNvSpPr/>
          <p:nvPr/>
        </p:nvSpPr>
        <p:spPr>
          <a:xfrm>
            <a:off x="4748529" y="1090929"/>
            <a:ext cx="4127500" cy="1750060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60" name="table 60"/>
          <p:cNvGraphicFramePr>
            <a:graphicFrameLocks noGrp="1"/>
          </p:cNvGraphicFramePr>
          <p:nvPr/>
        </p:nvGraphicFramePr>
        <p:xfrm>
          <a:off x="450850" y="1090929"/>
          <a:ext cx="4127500" cy="1750060"/>
        </p:xfrm>
        <a:graphic>
          <a:graphicData uri="http://schemas.openxmlformats.org/drawingml/2006/table">
            <a:tbl>
              <a:tblPr/>
              <a:tblGrid>
                <a:gridCol w="4127500"/>
              </a:tblGrid>
              <a:tr h="17437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83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3000" b="1" kern="0" spc="50" baseline="300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01</a:t>
                      </a:r>
                      <a:r>
                        <a:rPr sz="1900" b="1" kern="0" spc="18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</a:t>
                      </a:r>
                      <a:r>
                        <a:rPr sz="15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效率瓶颈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ct val="107000"/>
                        </a:lnSpc>
                        <a:spcBef>
                          <a:spcPts val="0"/>
                        </a:spcBef>
                      </a:pPr>
                      <a:r>
                        <a:rPr sz="900" kern="0" spc="10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法律文书撰写修改校对占用大</a:t>
                      </a:r>
                      <a:r>
                        <a:rPr sz="900" kern="0" spc="9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量时间；</a:t>
                      </a:r>
                      <a:r>
                        <a:rPr sz="900" kern="0" spc="-15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9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案例法规检索依赖人工搜</a:t>
                      </a:r>
                      <a:r>
                        <a:rPr sz="9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</a:t>
                      </a:r>
                      <a:r>
                        <a:rPr sz="900" kern="0" spc="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索</a:t>
                      </a:r>
                      <a:r>
                        <a:rPr sz="900" kern="0" spc="-5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，效率低下；</a:t>
                      </a:r>
                      <a:r>
                        <a:rPr sz="900" kern="0" spc="-14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案源管理流程复杂</a:t>
                      </a:r>
                      <a:r>
                        <a:rPr sz="900" kern="0" spc="-1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，容易遗漏。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28575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F37"/>
                    </a:solidFill>
                  </a:tcPr>
                </a:tc>
              </a:tr>
            </a:tbl>
          </a:graphicData>
        </a:graphic>
      </p:graphicFrame>
      <p:pic>
        <p:nvPicPr>
          <p:cNvPr id="62" name="picture 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48529" y="3011170"/>
            <a:ext cx="4127500" cy="1750059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0850" y="3011170"/>
            <a:ext cx="4127500" cy="1750059"/>
          </a:xfrm>
          <a:prstGeom prst="rect">
            <a:avLst/>
          </a:prstGeom>
        </p:spPr>
      </p:pic>
      <p:sp>
        <p:nvSpPr>
          <p:cNvPr id="66" name="rect 66"/>
          <p:cNvSpPr/>
          <p:nvPr/>
        </p:nvSpPr>
        <p:spPr>
          <a:xfrm>
            <a:off x="5486400" y="3520440"/>
            <a:ext cx="2011680" cy="256031"/>
          </a:xfrm>
          <a:prstGeom prst="rect">
            <a:avLst/>
          </a:pr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" name="textbox 68"/>
          <p:cNvSpPr/>
          <p:nvPr/>
        </p:nvSpPr>
        <p:spPr>
          <a:xfrm>
            <a:off x="5018142" y="3182791"/>
            <a:ext cx="3579495" cy="10680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90" algn="l" rtl="0" eaLnBrk="0">
              <a:lnSpc>
                <a:spcPct val="81000"/>
              </a:lnSpc>
            </a:pPr>
            <a:r>
              <a:rPr sz="3000" b="1" kern="0" spc="50" baseline="3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r>
              <a:rPr sz="1900" b="1" kern="0" spc="18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知识流失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67995" algn="l" rtl="0" eaLnBrk="0">
              <a:lnSpc>
                <a:spcPct val="92000"/>
              </a:lnSpc>
              <a:spcBef>
                <a:spcPts val="1155"/>
              </a:spcBef>
              <a:tabLst>
                <a:tab pos="1092835" algn="l"/>
              </a:tabLst>
            </a:pPr>
            <a:r>
              <a:rPr sz="900" b="1" kern="0" spc="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900" b="1" kern="0" spc="5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经验难以沉淀       </a:t>
            </a:r>
            <a:r>
              <a:rPr sz="900" b="1" kern="0" spc="4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  <a:spcBef>
                <a:spcPts val="0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律师个人经验难以系统化沉淀；</a:t>
            </a:r>
            <a:r>
              <a:rPr sz="900" kern="0" spc="-1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案件知识散落在个人电脑中；</a:t>
            </a:r>
            <a:r>
              <a:rPr sz="900" kern="0" spc="-15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人培养周期长</a:t>
            </a:r>
            <a:r>
              <a:rPr sz="900" kern="0" spc="-12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，知识传承困难</a:t>
            </a: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550848" y="301173"/>
            <a:ext cx="2838450" cy="5626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4300" b="1" kern="0" spc="5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r>
              <a:rPr sz="2700" b="1" kern="0" spc="17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您的困扰我们懂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"/>
              </a:spcBef>
            </a:pPr>
            <a:r>
              <a:rPr sz="1100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律师事务所面临的效率与安全</a:t>
            </a:r>
            <a:r>
              <a:rPr sz="1100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困境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5018774" y="2015524"/>
            <a:ext cx="3679190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资深律师花费大量时间在基础文书工作；</a:t>
            </a:r>
            <a:r>
              <a:rPr sz="900" kern="0" spc="-10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团队协作缺乏有效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工具；</a:t>
            </a: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服务周期长</a:t>
            </a:r>
            <a:r>
              <a:rPr sz="900" kern="0" spc="-5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，人力投入大。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720589" y="3935764"/>
            <a:ext cx="3579495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案件材料云端存储存在泄露风险；</a:t>
            </a:r>
            <a:r>
              <a:rPr sz="900" kern="0" spc="-1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合规要求日益严格；</a:t>
            </a:r>
            <a:r>
              <a:rPr sz="900" kern="0" spc="-15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传统工具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难以满足等保要求。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5486400" y="1600200"/>
            <a:ext cx="2012314" cy="256540"/>
          </a:xfrm>
          <a:prstGeom prst="rect">
            <a:avLst/>
          </a:prstGeom>
          <a:solidFill>
            <a:srgbClr val="7C3AED">
              <a:alpha val="1490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62610" algn="l" rtl="0" eaLnBrk="0">
              <a:lnSpc>
                <a:spcPct val="91000"/>
              </a:lnSpc>
            </a:pPr>
            <a:r>
              <a:rPr sz="900" b="1" kern="0" spc="90" dirty="0">
                <a:solidFill>
                  <a:srgbClr val="7C3AE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人力时间成本高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1188719" y="1600200"/>
            <a:ext cx="2011679" cy="256032"/>
          </a:xfrm>
          <a:prstGeom prst="rect">
            <a:avLst/>
          </a:prstGeom>
          <a:solidFill>
            <a:srgbClr val="00D4FF">
              <a:alpha val="17647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textbox 82"/>
          <p:cNvSpPr/>
          <p:nvPr/>
        </p:nvSpPr>
        <p:spPr>
          <a:xfrm>
            <a:off x="1188719" y="3520440"/>
            <a:ext cx="2011679" cy="256540"/>
          </a:xfrm>
          <a:prstGeom prst="rect">
            <a:avLst/>
          </a:prstGeom>
          <a:solidFill>
            <a:srgbClr val="06FFA5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2460" algn="l" rtl="0" eaLnBrk="0">
              <a:lnSpc>
                <a:spcPct val="91000"/>
              </a:lnSpc>
              <a:spcBef>
                <a:spcPts val="0"/>
              </a:spcBef>
            </a:pPr>
            <a:r>
              <a:rPr sz="900" b="1" kern="0" spc="80" dirty="0">
                <a:solidFill>
                  <a:srgbClr val="06FFA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隐私泄露风险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4" name="path 84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textbox 86"/>
          <p:cNvSpPr/>
          <p:nvPr/>
        </p:nvSpPr>
        <p:spPr>
          <a:xfrm>
            <a:off x="5027194" y="1262551"/>
            <a:ext cx="1376044" cy="266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000" b="1" kern="0" spc="50" baseline="3000" dirty="0">
                <a:solidFill>
                  <a:srgbClr val="7C3A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r>
              <a:rPr sz="1900" b="1" kern="0" spc="180" dirty="0">
                <a:solidFill>
                  <a:srgbClr val="7C3A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成本压力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729514" y="3182791"/>
            <a:ext cx="1376044" cy="2654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3000" b="1" kern="0" spc="50" baseline="300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r>
              <a:rPr sz="1900" b="1" kern="0" spc="18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数据安全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176019" y="1651157"/>
            <a:ext cx="2037079" cy="150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tabLst>
                <a:tab pos="511810" algn="l"/>
              </a:tabLst>
            </a:pPr>
            <a:r>
              <a:rPr sz="900" b="1" kern="0" spc="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900" b="1" kern="0" spc="9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文书工作重复繁琐</a:t>
            </a:r>
            <a:r>
              <a:rPr sz="900" b="1" kern="0" spc="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" name="path 92"/>
          <p:cNvSpPr/>
          <p:nvPr/>
        </p:nvSpPr>
        <p:spPr>
          <a:xfrm>
            <a:off x="4754879" y="1097279"/>
            <a:ext cx="54864" cy="1737360"/>
          </a:xfrm>
          <a:custGeom>
            <a:avLst/>
            <a:gdLst/>
            <a:ahLst/>
            <a:cxnLst/>
            <a:rect l="0" t="0" r="0" b="0"/>
            <a:pathLst>
              <a:path w="86" h="2736">
                <a:moveTo>
                  <a:pt x="0" y="0"/>
                </a:moveTo>
                <a:lnTo>
                  <a:pt x="86" y="0"/>
                </a:lnTo>
                <a:lnTo>
                  <a:pt x="86" y="2736"/>
                </a:lnTo>
                <a:lnTo>
                  <a:pt x="0" y="2736"/>
                </a:lnTo>
                <a:lnTo>
                  <a:pt x="0" y="0"/>
                </a:lnTo>
                <a:close/>
              </a:path>
            </a:pathLst>
          </a:custGeom>
          <a:solidFill>
            <a:srgbClr val="7C3A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4" name="path 94"/>
          <p:cNvSpPr/>
          <p:nvPr/>
        </p:nvSpPr>
        <p:spPr>
          <a:xfrm>
            <a:off x="4754879" y="3017520"/>
            <a:ext cx="54864" cy="1737360"/>
          </a:xfrm>
          <a:custGeom>
            <a:avLst/>
            <a:gdLst/>
            <a:ahLst/>
            <a:cxnLst/>
            <a:rect l="0" t="0" r="0" b="0"/>
            <a:pathLst>
              <a:path w="86" h="2736">
                <a:moveTo>
                  <a:pt x="0" y="0"/>
                </a:moveTo>
                <a:lnTo>
                  <a:pt x="86" y="0"/>
                </a:lnTo>
                <a:lnTo>
                  <a:pt x="86" y="2736"/>
                </a:lnTo>
                <a:lnTo>
                  <a:pt x="0" y="2736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" name="path 96"/>
          <p:cNvSpPr/>
          <p:nvPr/>
        </p:nvSpPr>
        <p:spPr>
          <a:xfrm>
            <a:off x="457200" y="3017520"/>
            <a:ext cx="54863" cy="1737360"/>
          </a:xfrm>
          <a:custGeom>
            <a:avLst/>
            <a:gdLst/>
            <a:ahLst/>
            <a:cxnLst/>
            <a:rect l="0" t="0" r="0" b="0"/>
            <a:pathLst>
              <a:path w="86" h="2736">
                <a:moveTo>
                  <a:pt x="0" y="0"/>
                </a:moveTo>
                <a:lnTo>
                  <a:pt x="86" y="0"/>
                </a:lnTo>
                <a:lnTo>
                  <a:pt x="86" y="2736"/>
                </a:lnTo>
                <a:lnTo>
                  <a:pt x="0" y="2736"/>
                </a:lnTo>
                <a:lnTo>
                  <a:pt x="0" y="0"/>
                </a:lnTo>
                <a:close/>
              </a:path>
            </a:pathLst>
          </a:custGeom>
          <a:solidFill>
            <a:srgbClr val="06FFA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" name="textbox 98"/>
          <p:cNvSpPr/>
          <p:nvPr/>
        </p:nvSpPr>
        <p:spPr>
          <a:xfrm>
            <a:off x="8602524" y="4780070"/>
            <a:ext cx="17526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20"/>
              </a:lnSpc>
            </a:pPr>
            <a:r>
              <a:rPr sz="1100" b="1" kern="0" spc="-3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 10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450850" y="908050"/>
            <a:ext cx="8242300" cy="927100"/>
            <a:chOff x="0" y="0"/>
            <a:chExt cx="8242300" cy="927100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8242300" cy="927100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8267700" cy="952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2735" algn="l" rtl="0" eaLnBrk="0">
                <a:lnSpc>
                  <a:spcPct val="83000"/>
                </a:lnSpc>
              </a:pPr>
              <a:r>
                <a:rPr sz="1500" b="1" kern="0" spc="4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AI agent</a:t>
              </a:r>
              <a:r>
                <a:rPr sz="1500" b="1" kern="0" spc="19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4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MiniHub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4005" indent="2540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专为律师事务所打造的AI工作助手</a:t>
              </a:r>
              <a:r>
                <a:rPr sz="1200" kern="0" spc="-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，以私有化部署保障数据安全</a:t>
              </a:r>
              <a:r>
                <a:rPr sz="1200" kern="0" spc="-1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，以可视化流程提升效率</a:t>
              </a:r>
              <a:r>
                <a:rPr sz="1200" kern="0" spc="-1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，以多</a:t>
              </a:r>
              <a:r>
                <a:rPr sz="12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模态能力赋能全业</a:t>
              </a:r>
              <a:r>
                <a:rPr sz="12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2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务。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6" name="rect 106"/>
          <p:cNvSpPr/>
          <p:nvPr/>
        </p:nvSpPr>
        <p:spPr>
          <a:xfrm>
            <a:off x="6126479" y="2011679"/>
            <a:ext cx="2651760" cy="2743200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08" name="table 108"/>
          <p:cNvGraphicFramePr>
            <a:graphicFrameLocks noGrp="1"/>
          </p:cNvGraphicFramePr>
          <p:nvPr/>
        </p:nvGraphicFramePr>
        <p:xfrm>
          <a:off x="6120129" y="2005329"/>
          <a:ext cx="2664460" cy="2755900"/>
        </p:xfrm>
        <a:graphic>
          <a:graphicData uri="http://schemas.openxmlformats.org/drawingml/2006/table">
            <a:tbl>
              <a:tblPr/>
              <a:tblGrid>
                <a:gridCol w="2664460"/>
              </a:tblGrid>
              <a:tr h="11131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955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2700" b="1" kern="0" spc="-10" dirty="0">
                          <a:solidFill>
                            <a:srgbClr val="06FFA5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03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749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7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沉淀知识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220" indent="1524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自动学习和沉淀案件知识</a:t>
                      </a:r>
                      <a:r>
                        <a:rPr sz="1100" kern="0" spc="-16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，构建</a:t>
                      </a:r>
                      <a:r>
                        <a:rPr sz="1100" kern="0" spc="-3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律</a:t>
                      </a:r>
                      <a:r>
                        <a:rPr sz="11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所专属智慧大脑</a:t>
                      </a:r>
                      <a:r>
                        <a:rPr sz="1100" kern="0" spc="-1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，实现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知识传承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0" name="rect 110"/>
          <p:cNvSpPr/>
          <p:nvPr/>
        </p:nvSpPr>
        <p:spPr>
          <a:xfrm>
            <a:off x="457200" y="2011679"/>
            <a:ext cx="2651760" cy="2743200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12" name="table 112"/>
          <p:cNvGraphicFramePr>
            <a:graphicFrameLocks noGrp="1"/>
          </p:cNvGraphicFramePr>
          <p:nvPr/>
        </p:nvGraphicFramePr>
        <p:xfrm>
          <a:off x="450850" y="2005329"/>
          <a:ext cx="2664460" cy="2755900"/>
        </p:xfrm>
        <a:graphic>
          <a:graphicData uri="http://schemas.openxmlformats.org/drawingml/2006/table">
            <a:tbl>
              <a:tblPr/>
              <a:tblGrid>
                <a:gridCol w="2664460"/>
              </a:tblGrid>
              <a:tr h="11125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955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27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01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749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7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提升效率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1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7490" indent="13970" algn="l" rtl="0" eaLnBrk="0">
                        <a:lnSpc>
                          <a:spcPct val="93000"/>
                        </a:lnSpc>
                      </a:pP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自动化处理重复性工作</a:t>
                      </a:r>
                      <a:r>
                        <a:rPr sz="1100" kern="0" spc="-16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，将律师</a:t>
                      </a:r>
                      <a:r>
                        <a:rPr sz="1100" kern="0" spc="-3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从</a:t>
                      </a:r>
                      <a:r>
                        <a:rPr sz="11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繁琐文书中解放</a:t>
                      </a:r>
                      <a:r>
                        <a:rPr sz="1100" kern="0" spc="-1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，专注于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核心业务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4" name="rect 114"/>
          <p:cNvSpPr/>
          <p:nvPr/>
        </p:nvSpPr>
        <p:spPr>
          <a:xfrm>
            <a:off x="3291840" y="2011679"/>
            <a:ext cx="2651759" cy="2743200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3285490" y="2005329"/>
          <a:ext cx="2663825" cy="2755900"/>
        </p:xfrm>
        <a:graphic>
          <a:graphicData uri="http://schemas.openxmlformats.org/drawingml/2006/table">
            <a:tbl>
              <a:tblPr/>
              <a:tblGrid>
                <a:gridCol w="2663825"/>
              </a:tblGrid>
              <a:tr h="11131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955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2700" b="1" kern="0" spc="-10" dirty="0">
                          <a:solidFill>
                            <a:srgbClr val="7C3AED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02</a:t>
                      </a:r>
                      <a:endParaRPr sz="2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812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7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保障安全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6220" indent="63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本地私有化部署</a:t>
                      </a:r>
                      <a:r>
                        <a:rPr sz="1100" kern="0" spc="-1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，数据全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程留在律</a:t>
                      </a:r>
                      <a:r>
                        <a:rPr sz="11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所内网</a:t>
                      </a:r>
                      <a:r>
                        <a:rPr sz="1100" kern="0" spc="-1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，杜绝隐私泄露风险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7C3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0" name="textbox 120"/>
          <p:cNvSpPr/>
          <p:nvPr/>
        </p:nvSpPr>
        <p:spPr>
          <a:xfrm>
            <a:off x="3429000" y="4206240"/>
            <a:ext cx="2378075" cy="365759"/>
          </a:xfrm>
          <a:prstGeom prst="rect">
            <a:avLst/>
          </a:prstGeom>
          <a:solidFill>
            <a:srgbClr val="7C3AED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3735" algn="l" rtl="0" eaLnBrk="0">
              <a:lnSpc>
                <a:spcPct val="86000"/>
              </a:lnSpc>
              <a:spcBef>
                <a:spcPts val="5"/>
              </a:spcBef>
            </a:pPr>
            <a:r>
              <a:rPr sz="1200" b="1" kern="0" spc="-30" dirty="0">
                <a:solidFill>
                  <a:srgbClr val="7C3AE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数据安全</a:t>
            </a:r>
            <a:r>
              <a:rPr sz="1200" kern="0" spc="-100" dirty="0">
                <a:solidFill>
                  <a:srgbClr val="7C3AED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30" dirty="0">
                <a:solidFill>
                  <a:srgbClr val="7C3A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6263640" y="4206240"/>
            <a:ext cx="2378075" cy="365759"/>
          </a:xfrm>
          <a:prstGeom prst="rect">
            <a:avLst/>
          </a:prstGeom>
          <a:solidFill>
            <a:srgbClr val="06FFA5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96900" algn="l" rtl="0" eaLnBrk="0">
              <a:lnSpc>
                <a:spcPct val="86000"/>
              </a:lnSpc>
              <a:spcBef>
                <a:spcPts val="5"/>
              </a:spcBef>
            </a:pPr>
            <a:r>
              <a:rPr sz="1200" b="1" kern="0" spc="-20" dirty="0">
                <a:solidFill>
                  <a:srgbClr val="06FFA5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知识复用率</a:t>
            </a:r>
            <a:r>
              <a:rPr sz="1200" kern="0" spc="-170" dirty="0">
                <a:solidFill>
                  <a:srgbClr val="06FFA5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2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80%+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4" name="textbox 124"/>
          <p:cNvSpPr/>
          <p:nvPr/>
        </p:nvSpPr>
        <p:spPr>
          <a:xfrm>
            <a:off x="594359" y="4206240"/>
            <a:ext cx="2377439" cy="365759"/>
          </a:xfrm>
          <a:prstGeom prst="rect">
            <a:avLst/>
          </a:pr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74370" algn="l" rtl="0" eaLnBrk="0">
              <a:lnSpc>
                <a:spcPct val="86000"/>
              </a:lnSpc>
              <a:spcBef>
                <a:spcPts val="5"/>
              </a:spcBef>
            </a:pPr>
            <a:r>
              <a:rPr sz="1200" b="1" kern="0" spc="-20" dirty="0">
                <a:solidFill>
                  <a:srgbClr val="00D4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效率提升</a:t>
            </a:r>
            <a:r>
              <a:rPr sz="1200" kern="0" spc="-200" dirty="0">
                <a:solidFill>
                  <a:srgbClr val="00D4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70%+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550848" y="300894"/>
            <a:ext cx="2976879" cy="320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4300" b="1" kern="0" spc="6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r>
              <a:rPr sz="2700" b="1" kern="0" spc="1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我们能为您做什么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8" name="path 128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0" name="textbox 130"/>
          <p:cNvSpPr/>
          <p:nvPr/>
        </p:nvSpPr>
        <p:spPr>
          <a:xfrm>
            <a:off x="8602524" y="4780070"/>
            <a:ext cx="175260" cy="1295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20"/>
              </a:lnSpc>
            </a:pPr>
            <a:r>
              <a:rPr sz="1100" b="1" kern="0" spc="-3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 1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path 134"/>
          <p:cNvSpPr/>
          <p:nvPr/>
        </p:nvSpPr>
        <p:spPr>
          <a:xfrm>
            <a:off x="457200" y="1200150"/>
            <a:ext cx="365760" cy="365759"/>
          </a:xfrm>
          <a:custGeom>
            <a:avLst/>
            <a:gdLst/>
            <a:ahLst/>
            <a:cxnLst/>
            <a:rect l="0" t="0" r="0" b="0"/>
            <a:pathLst>
              <a:path w="576" h="575">
                <a:moveTo>
                  <a:pt x="0" y="289"/>
                </a:moveTo>
                <a:cubicBezTo>
                  <a:pt x="0" y="128"/>
                  <a:pt x="128" y="0"/>
                  <a:pt x="288" y="0"/>
                </a:cubicBezTo>
                <a:cubicBezTo>
                  <a:pt x="447" y="0"/>
                  <a:pt x="576" y="128"/>
                  <a:pt x="576" y="287"/>
                </a:cubicBezTo>
                <a:cubicBezTo>
                  <a:pt x="576" y="447"/>
                  <a:pt x="447" y="575"/>
                  <a:pt x="288" y="575"/>
                </a:cubicBezTo>
                <a:cubicBezTo>
                  <a:pt x="128" y="575"/>
                  <a:pt x="0" y="447"/>
                  <a:pt x="0" y="289"/>
                </a:cubicBezTo>
              </a:path>
            </a:pathLst>
          </a:cu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path 136"/>
          <p:cNvSpPr/>
          <p:nvPr/>
        </p:nvSpPr>
        <p:spPr>
          <a:xfrm>
            <a:off x="457200" y="1913382"/>
            <a:ext cx="365760" cy="365759"/>
          </a:xfrm>
          <a:custGeom>
            <a:avLst/>
            <a:gdLst/>
            <a:ahLst/>
            <a:cxnLst/>
            <a:rect l="0" t="0" r="0" b="0"/>
            <a:pathLst>
              <a:path w="576" h="575">
                <a:moveTo>
                  <a:pt x="0" y="289"/>
                </a:moveTo>
                <a:cubicBezTo>
                  <a:pt x="0" y="128"/>
                  <a:pt x="128" y="0"/>
                  <a:pt x="288" y="0"/>
                </a:cubicBezTo>
                <a:cubicBezTo>
                  <a:pt x="447" y="0"/>
                  <a:pt x="576" y="128"/>
                  <a:pt x="576" y="287"/>
                </a:cubicBezTo>
                <a:cubicBezTo>
                  <a:pt x="576" y="447"/>
                  <a:pt x="447" y="575"/>
                  <a:pt x="288" y="575"/>
                </a:cubicBezTo>
                <a:cubicBezTo>
                  <a:pt x="128" y="575"/>
                  <a:pt x="0" y="447"/>
                  <a:pt x="0" y="289"/>
                </a:cubicBezTo>
              </a:path>
            </a:pathLst>
          </a:cu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path 138"/>
          <p:cNvSpPr/>
          <p:nvPr/>
        </p:nvSpPr>
        <p:spPr>
          <a:xfrm>
            <a:off x="457200" y="3339845"/>
            <a:ext cx="365760" cy="365760"/>
          </a:xfrm>
          <a:custGeom>
            <a:avLst/>
            <a:gdLst/>
            <a:ahLst/>
            <a:cxnLst/>
            <a:rect l="0" t="0" r="0" b="0"/>
            <a:pathLst>
              <a:path w="576" h="576">
                <a:moveTo>
                  <a:pt x="0" y="289"/>
                </a:moveTo>
                <a:cubicBezTo>
                  <a:pt x="0" y="128"/>
                  <a:pt x="128" y="0"/>
                  <a:pt x="288" y="0"/>
                </a:cubicBezTo>
                <a:cubicBezTo>
                  <a:pt x="447" y="0"/>
                  <a:pt x="576" y="128"/>
                  <a:pt x="576" y="287"/>
                </a:cubicBezTo>
                <a:cubicBezTo>
                  <a:pt x="576" y="447"/>
                  <a:pt x="447" y="576"/>
                  <a:pt x="288" y="576"/>
                </a:cubicBezTo>
                <a:cubicBezTo>
                  <a:pt x="128" y="576"/>
                  <a:pt x="0" y="447"/>
                  <a:pt x="0" y="289"/>
                </a:cubicBezTo>
              </a:path>
            </a:pathLst>
          </a:cu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path 140"/>
          <p:cNvSpPr/>
          <p:nvPr/>
        </p:nvSpPr>
        <p:spPr>
          <a:xfrm>
            <a:off x="457200" y="2626614"/>
            <a:ext cx="365760" cy="365760"/>
          </a:xfrm>
          <a:custGeom>
            <a:avLst/>
            <a:gdLst/>
            <a:ahLst/>
            <a:cxnLst/>
            <a:rect l="0" t="0" r="0" b="0"/>
            <a:pathLst>
              <a:path w="576" h="576">
                <a:moveTo>
                  <a:pt x="0" y="289"/>
                </a:moveTo>
                <a:cubicBezTo>
                  <a:pt x="0" y="128"/>
                  <a:pt x="128" y="0"/>
                  <a:pt x="288" y="0"/>
                </a:cubicBezTo>
                <a:cubicBezTo>
                  <a:pt x="447" y="0"/>
                  <a:pt x="576" y="128"/>
                  <a:pt x="576" y="287"/>
                </a:cubicBezTo>
                <a:cubicBezTo>
                  <a:pt x="576" y="447"/>
                  <a:pt x="447" y="576"/>
                  <a:pt x="288" y="576"/>
                </a:cubicBezTo>
                <a:cubicBezTo>
                  <a:pt x="128" y="576"/>
                  <a:pt x="0" y="447"/>
                  <a:pt x="0" y="289"/>
                </a:cubicBezTo>
              </a:path>
            </a:pathLst>
          </a:cu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2" name="path 142"/>
          <p:cNvSpPr/>
          <p:nvPr/>
        </p:nvSpPr>
        <p:spPr>
          <a:xfrm>
            <a:off x="457200" y="4053078"/>
            <a:ext cx="365760" cy="365759"/>
          </a:xfrm>
          <a:custGeom>
            <a:avLst/>
            <a:gdLst/>
            <a:ahLst/>
            <a:cxnLst/>
            <a:rect l="0" t="0" r="0" b="0"/>
            <a:pathLst>
              <a:path w="576" h="575">
                <a:moveTo>
                  <a:pt x="0" y="289"/>
                </a:moveTo>
                <a:cubicBezTo>
                  <a:pt x="0" y="128"/>
                  <a:pt x="128" y="0"/>
                  <a:pt x="288" y="0"/>
                </a:cubicBezTo>
                <a:cubicBezTo>
                  <a:pt x="447" y="0"/>
                  <a:pt x="576" y="128"/>
                  <a:pt x="576" y="287"/>
                </a:cubicBezTo>
                <a:cubicBezTo>
                  <a:pt x="576" y="447"/>
                  <a:pt x="447" y="575"/>
                  <a:pt x="288" y="575"/>
                </a:cubicBezTo>
                <a:cubicBezTo>
                  <a:pt x="128" y="575"/>
                  <a:pt x="0" y="447"/>
                  <a:pt x="0" y="289"/>
                </a:cubicBezTo>
              </a:path>
            </a:pathLst>
          </a:custGeom>
          <a:solidFill>
            <a:srgbClr val="00D4FF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" name="textbox 144"/>
          <p:cNvSpPr/>
          <p:nvPr/>
        </p:nvSpPr>
        <p:spPr>
          <a:xfrm>
            <a:off x="539508" y="821150"/>
            <a:ext cx="2302510" cy="3762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五大核心功能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4770" algn="l" rtl="0" eaLnBrk="0">
              <a:lnSpc>
                <a:spcPct val="81000"/>
              </a:lnSpc>
              <a:spcBef>
                <a:spcPts val="415"/>
              </a:spcBef>
            </a:pPr>
            <a:r>
              <a:rPr sz="2100" b="1" kern="0" spc="60" baseline="-10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300" b="1" kern="0" spc="4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2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轻量化部署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3715" algn="l" rtl="0" eaLnBrk="0">
              <a:lnSpc>
                <a:spcPct val="92000"/>
              </a:lnSpc>
              <a:spcBef>
                <a:spcPts val="1155"/>
              </a:spcBef>
            </a:pP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一键安装</a:t>
            </a:r>
            <a:r>
              <a:rPr sz="900" kern="0" spc="-1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，零门槛上手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5245" algn="l" rtl="0" eaLnBrk="0">
              <a:lnSpc>
                <a:spcPct val="82000"/>
              </a:lnSpc>
              <a:spcBef>
                <a:spcPts val="410"/>
              </a:spcBef>
            </a:pPr>
            <a:r>
              <a:rPr sz="2100" b="1" kern="0" spc="70" baseline="-10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300" b="1" kern="0" spc="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2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私有化运行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3080" algn="l" rtl="0" eaLnBrk="0">
              <a:lnSpc>
                <a:spcPct val="92000"/>
              </a:lnSpc>
              <a:spcBef>
                <a:spcPts val="1155"/>
              </a:spcBef>
            </a:pP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数据全程内网</a:t>
            </a:r>
            <a:r>
              <a:rPr sz="900" kern="0" spc="-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，彻底杜绝泄露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785" algn="l" rtl="0" eaLnBrk="0">
              <a:lnSpc>
                <a:spcPct val="82000"/>
              </a:lnSpc>
              <a:spcBef>
                <a:spcPts val="410"/>
              </a:spcBef>
            </a:pPr>
            <a:r>
              <a:rPr sz="2100" b="1" kern="0" spc="70" baseline="-10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300" b="1" kern="0" spc="4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2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多模态处理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91000"/>
              </a:lnSpc>
              <a:spcBef>
                <a:spcPts val="1145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文档、</a:t>
            </a:r>
            <a:r>
              <a:rPr sz="900" kern="0" spc="-2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图片、</a:t>
            </a:r>
            <a:r>
              <a:rPr sz="900" kern="0" spc="-1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音视频证据全覆盖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975" algn="l" rtl="0" eaLnBrk="0">
              <a:lnSpc>
                <a:spcPct val="81000"/>
              </a:lnSpc>
              <a:spcBef>
                <a:spcPts val="415"/>
              </a:spcBef>
            </a:pPr>
            <a:r>
              <a:rPr sz="2100" b="1" kern="0" spc="70" baseline="-10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300" b="1" kern="0" spc="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2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多任务工作流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algn="l" rtl="0" eaLnBrk="0">
              <a:lnSpc>
                <a:spcPct val="92000"/>
              </a:lnSpc>
              <a:spcBef>
                <a:spcPts val="1150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可视化搭建自动化流程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420" algn="l" rtl="0" eaLnBrk="0">
              <a:lnSpc>
                <a:spcPct val="82000"/>
              </a:lnSpc>
              <a:spcBef>
                <a:spcPts val="415"/>
              </a:spcBef>
            </a:pPr>
            <a:r>
              <a:rPr sz="2100" b="1" kern="0" spc="60" baseline="-10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300" b="1" kern="0" spc="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2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智能知识库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13715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案件知识自动沉淀与复用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76750" y="3336035"/>
            <a:ext cx="4213859" cy="629412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76750" y="4049267"/>
            <a:ext cx="4213859" cy="62941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4476750" y="1196340"/>
            <a:ext cx="4213859" cy="629411"/>
            <a:chOff x="0" y="0"/>
            <a:chExt cx="4213859" cy="629411"/>
          </a:xfrm>
        </p:grpSpPr>
        <p:sp>
          <p:nvSpPr>
            <p:cNvPr id="150" name="rect 150"/>
            <p:cNvSpPr/>
            <p:nvPr/>
          </p:nvSpPr>
          <p:spPr>
            <a:xfrm>
              <a:off x="0" y="0"/>
              <a:ext cx="4213859" cy="629411"/>
            </a:xfrm>
            <a:prstGeom prst="rect">
              <a:avLst/>
            </a:prstGeom>
            <a:solidFill>
              <a:srgbClr val="1A2744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2" name="textbox 152"/>
            <p:cNvSpPr/>
            <p:nvPr/>
          </p:nvSpPr>
          <p:spPr>
            <a:xfrm>
              <a:off x="227203" y="124104"/>
              <a:ext cx="2561589" cy="4248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66090" algn="l" rtl="0" eaLnBrk="0">
                <a:lnSpc>
                  <a:spcPct val="74000"/>
                </a:lnSpc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用户交互层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855"/>
                </a:lnSpc>
              </a:pPr>
              <a:r>
                <a:rPr sz="1400" b="1" kern="0" spc="-4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225"/>
                </a:lnSpc>
              </a:pPr>
              <a:r>
                <a:rPr sz="900" kern="0" spc="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Windows</a:t>
              </a:r>
              <a:r>
                <a:rPr sz="900" kern="0" spc="12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可视化界面</a:t>
              </a:r>
              <a:r>
                <a:rPr sz="900" kern="0" spc="-10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12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，专为律师设计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4" name="rect 154"/>
            <p:cNvSpPr/>
            <p:nvPr/>
          </p:nvSpPr>
          <p:spPr>
            <a:xfrm>
              <a:off x="3809" y="4571"/>
              <a:ext cx="54864" cy="621792"/>
            </a:xfrm>
            <a:prstGeom prst="rect">
              <a:avLst/>
            </a:pr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56" name="rect 156"/>
          <p:cNvSpPr/>
          <p:nvPr/>
        </p:nvSpPr>
        <p:spPr>
          <a:xfrm>
            <a:off x="4476750" y="1909572"/>
            <a:ext cx="4213859" cy="629411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76750" y="2622804"/>
            <a:ext cx="4213859" cy="629411"/>
          </a:xfrm>
          <a:prstGeom prst="rect">
            <a:avLst/>
          </a:prstGeom>
        </p:spPr>
      </p:pic>
      <p:sp>
        <p:nvSpPr>
          <p:cNvPr id="160" name="path 160"/>
          <p:cNvSpPr/>
          <p:nvPr/>
        </p:nvSpPr>
        <p:spPr>
          <a:xfrm>
            <a:off x="4206240" y="914400"/>
            <a:ext cx="18288" cy="4023359"/>
          </a:xfrm>
          <a:custGeom>
            <a:avLst/>
            <a:gdLst/>
            <a:ahLst/>
            <a:cxnLst/>
            <a:rect l="0" t="0" r="0" b="0"/>
            <a:pathLst>
              <a:path w="28" h="6335">
                <a:moveTo>
                  <a:pt x="0" y="0"/>
                </a:moveTo>
                <a:lnTo>
                  <a:pt x="28" y="0"/>
                </a:lnTo>
                <a:lnTo>
                  <a:pt x="28" y="6335"/>
                </a:lnTo>
                <a:lnTo>
                  <a:pt x="0" y="6335"/>
                </a:lnTo>
                <a:lnTo>
                  <a:pt x="0" y="0"/>
                </a:lnTo>
                <a:close/>
              </a:path>
            </a:pathLst>
          </a:custGeom>
          <a:solidFill>
            <a:srgbClr val="1A274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" name="textbox 164"/>
          <p:cNvSpPr/>
          <p:nvPr/>
        </p:nvSpPr>
        <p:spPr>
          <a:xfrm>
            <a:off x="550848" y="300894"/>
            <a:ext cx="3256279" cy="320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4300" b="1" kern="0" spc="6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r>
              <a:rPr sz="2700" b="1" kern="0" spc="1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核心功能与技术架构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5154574" y="2001824"/>
            <a:ext cx="1802129" cy="441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8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AI执行网关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91000"/>
              </a:lnSpc>
              <a:spcBef>
                <a:spcPts val="5"/>
              </a:spcBef>
            </a:pP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身份认证、</a:t>
            </a:r>
            <a:r>
              <a:rPr sz="900" kern="0" spc="-1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权限管理、</a:t>
            </a:r>
            <a:r>
              <a:rPr sz="900" kern="0" spc="-16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操作日志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8" name="textbox 168"/>
          <p:cNvSpPr/>
          <p:nvPr/>
        </p:nvSpPr>
        <p:spPr>
          <a:xfrm>
            <a:off x="5155176" y="2746755"/>
            <a:ext cx="1801495" cy="4108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5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任务调度引擎、</a:t>
            </a:r>
            <a:r>
              <a:rPr sz="900" kern="0" spc="-1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长短期记忆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0" name="textbox 170"/>
          <p:cNvSpPr/>
          <p:nvPr/>
        </p:nvSpPr>
        <p:spPr>
          <a:xfrm>
            <a:off x="5154796" y="4174896"/>
            <a:ext cx="1802129" cy="4089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600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兼容云端与本地模型</a:t>
            </a:r>
            <a:r>
              <a:rPr sz="900" kern="0" spc="-12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灵活切换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2" name="textbox 172"/>
          <p:cNvSpPr/>
          <p:nvPr/>
        </p:nvSpPr>
        <p:spPr>
          <a:xfrm>
            <a:off x="5155429" y="3460140"/>
            <a:ext cx="1674495" cy="410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700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技能层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插件化扩展</a:t>
            </a:r>
            <a:r>
              <a:rPr sz="900" kern="0" spc="-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，合同审查等功能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4" name="path 174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textbox 176"/>
          <p:cNvSpPr/>
          <p:nvPr/>
        </p:nvSpPr>
        <p:spPr>
          <a:xfrm>
            <a:off x="4562154" y="821685"/>
            <a:ext cx="734694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技术架构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" name="rect 178"/>
          <p:cNvSpPr/>
          <p:nvPr/>
        </p:nvSpPr>
        <p:spPr>
          <a:xfrm>
            <a:off x="4480559" y="1914144"/>
            <a:ext cx="54864" cy="621792"/>
          </a:xfrm>
          <a:prstGeom prst="rect">
            <a:avLst/>
          </a:prstGeom>
          <a:solidFill>
            <a:srgbClr val="7C3A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0" name="rect 180"/>
          <p:cNvSpPr/>
          <p:nvPr/>
        </p:nvSpPr>
        <p:spPr>
          <a:xfrm>
            <a:off x="4480559" y="2627376"/>
            <a:ext cx="54864" cy="621792"/>
          </a:xfrm>
          <a:prstGeom prst="rect">
            <a:avLst/>
          </a:prstGeom>
          <a:solidFill>
            <a:srgbClr val="06FFA5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2" name="rect 182"/>
          <p:cNvSpPr/>
          <p:nvPr/>
        </p:nvSpPr>
        <p:spPr>
          <a:xfrm>
            <a:off x="4480559" y="4053840"/>
            <a:ext cx="54864" cy="621791"/>
          </a:xfrm>
          <a:prstGeom prst="rect">
            <a:avLst/>
          </a:prstGeom>
          <a:solidFill>
            <a:srgbClr val="7C3AE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4" name="rect 184"/>
          <p:cNvSpPr/>
          <p:nvPr/>
        </p:nvSpPr>
        <p:spPr>
          <a:xfrm>
            <a:off x="4480559" y="3340608"/>
            <a:ext cx="54864" cy="621791"/>
          </a:xfrm>
          <a:prstGeom prst="rect">
            <a:avLst/>
          </a:pr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6" name="textbox 186"/>
          <p:cNvSpPr/>
          <p:nvPr/>
        </p:nvSpPr>
        <p:spPr>
          <a:xfrm>
            <a:off x="4703953" y="2152694"/>
            <a:ext cx="21653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400" b="1" kern="0" spc="-40" dirty="0">
                <a:solidFill>
                  <a:srgbClr val="7C3A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4703953" y="2865926"/>
            <a:ext cx="21653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400" b="1" kern="0" spc="-4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4703953" y="4292390"/>
            <a:ext cx="21653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400" b="1" kern="0" spc="-40" dirty="0">
                <a:solidFill>
                  <a:srgbClr val="7C3AED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2" name="textbox 192"/>
          <p:cNvSpPr/>
          <p:nvPr/>
        </p:nvSpPr>
        <p:spPr>
          <a:xfrm>
            <a:off x="4703953" y="3579158"/>
            <a:ext cx="216534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400" b="1" kern="0" spc="-4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8602524" y="4780070"/>
            <a:ext cx="175260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100" b="1" kern="0" spc="-3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 19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4650740" y="1968500"/>
            <a:ext cx="4048759" cy="2654300"/>
            <a:chOff x="0" y="0"/>
            <a:chExt cx="4048759" cy="2654300"/>
          </a:xfrm>
        </p:grpSpPr>
        <p:pic>
          <p:nvPicPr>
            <p:cNvPr id="198" name="picture 19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048759" cy="2654300"/>
            </a:xfrm>
            <a:prstGeom prst="rect">
              <a:avLst/>
            </a:prstGeom>
          </p:spPr>
        </p:pic>
        <p:sp>
          <p:nvSpPr>
            <p:cNvPr id="200" name="textbox 200"/>
            <p:cNvSpPr/>
            <p:nvPr/>
          </p:nvSpPr>
          <p:spPr>
            <a:xfrm>
              <a:off x="-12700" y="-12700"/>
              <a:ext cx="4074159" cy="2679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9985" algn="l" rtl="0" eaLnBrk="0">
                <a:lnSpc>
                  <a:spcPts val="1855"/>
                </a:lnSpc>
              </a:pPr>
              <a:r>
                <a:rPr sz="1400" b="1" kern="0" spc="-10" dirty="0">
                  <a:solidFill>
                    <a:srgbClr val="0F172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本地部署模式（推荐）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9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1945" algn="l" rtl="0" eaLnBrk="0">
                <a:lnSpc>
                  <a:spcPts val="1455"/>
                </a:lnSpc>
                <a:spcBef>
                  <a:spcPts val="340"/>
                </a:spcBef>
              </a:pPr>
              <a:r>
                <a:rPr sz="1100" b="1" kern="0" spc="-2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✓</a:t>
              </a:r>
              <a:r>
                <a:rPr sz="1100" kern="0" spc="21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 </a:t>
              </a:r>
              <a:r>
                <a:rPr sz="1100" b="1" kern="0" spc="-20" dirty="0">
                  <a:solidFill>
                    <a:srgbClr val="06FFA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支持Llama等本地法律模型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1945" algn="l" rtl="0" eaLnBrk="0">
                <a:lnSpc>
                  <a:spcPct val="87000"/>
                </a:lnSpc>
                <a:spcBef>
                  <a:spcPts val="330"/>
                </a:spcBef>
              </a:pPr>
              <a:r>
                <a:rPr sz="1100" b="1" kern="0" spc="-2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✓</a:t>
              </a:r>
              <a:r>
                <a:rPr sz="1100" kern="0" spc="16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 </a:t>
              </a:r>
              <a:r>
                <a:rPr sz="1100" b="1" kern="0" spc="-20" dirty="0">
                  <a:solidFill>
                    <a:srgbClr val="06FFA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处理涉密案件和核心卷宗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1945" algn="l" rtl="0" eaLnBrk="0">
                <a:lnSpc>
                  <a:spcPct val="87000"/>
                </a:lnSpc>
                <a:spcBef>
                  <a:spcPts val="340"/>
                </a:spcBef>
              </a:pPr>
              <a:r>
                <a:rPr sz="1100" b="1" kern="0" spc="-2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✓</a:t>
              </a:r>
              <a:r>
                <a:rPr sz="1100" kern="0" spc="14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 </a:t>
              </a:r>
              <a:r>
                <a:rPr sz="1100" b="1" kern="0" spc="-20" dirty="0">
                  <a:solidFill>
                    <a:srgbClr val="06FFA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数据完全留在律所内网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21945" algn="l" rtl="0" eaLnBrk="0">
                <a:lnSpc>
                  <a:spcPct val="87000"/>
                </a:lnSpc>
                <a:spcBef>
                  <a:spcPts val="335"/>
                </a:spcBef>
              </a:pPr>
              <a:r>
                <a:rPr sz="1100" b="1" kern="0" spc="-3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✓</a:t>
              </a:r>
              <a:r>
                <a:rPr sz="1100" kern="0" spc="170" dirty="0">
                  <a:solidFill>
                    <a:srgbClr val="06FFA5">
                      <a:alpha val="100000"/>
                    </a:srgbClr>
                  </a:solidFill>
                  <a:latin typeface="MS Gothic" panose="020B0609070205080204" charset="-128"/>
                  <a:ea typeface="MS Gothic" panose="020B0609070205080204" charset="-128"/>
                  <a:cs typeface="MS Gothic" panose="020B0609070205080204" charset="-128"/>
                </a:rPr>
                <a:t> </a:t>
              </a:r>
              <a:r>
                <a:rPr sz="1100" b="1" kern="0" spc="-30" dirty="0">
                  <a:solidFill>
                    <a:srgbClr val="06FFA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物理级安全隔离</a:t>
              </a:r>
              <a:r>
                <a:rPr sz="1100" b="1" kern="0" spc="-190" dirty="0">
                  <a:solidFill>
                    <a:srgbClr val="06FFA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b="1" kern="0" spc="-30" dirty="0">
                  <a:solidFill>
                    <a:srgbClr val="06FFA5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，满足合规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17855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900" kern="0" spc="9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私有化部署</a:t>
              </a:r>
              <a:r>
                <a:rPr sz="900" kern="0" spc="1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</a:t>
              </a:r>
              <a:r>
                <a:rPr sz="900" kern="0" spc="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    </a:t>
              </a:r>
              <a:r>
                <a:rPr sz="900" kern="0" spc="9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数据加密存储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50850" y="1974850"/>
            <a:ext cx="4036059" cy="2647950"/>
            <a:chOff x="0" y="0"/>
            <a:chExt cx="4036059" cy="2647950"/>
          </a:xfrm>
        </p:grpSpPr>
        <p:pic>
          <p:nvPicPr>
            <p:cNvPr id="202" name="picture 20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036059" cy="2647950"/>
            </a:xfrm>
            <a:prstGeom prst="rect">
              <a:avLst/>
            </a:prstGeom>
          </p:spPr>
        </p:pic>
        <p:sp>
          <p:nvSpPr>
            <p:cNvPr id="204" name="textbox 204"/>
            <p:cNvSpPr/>
            <p:nvPr/>
          </p:nvSpPr>
          <p:spPr>
            <a:xfrm>
              <a:off x="-12700" y="-12700"/>
              <a:ext cx="4061459" cy="2673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03045" algn="l" rtl="0" eaLnBrk="0">
                <a:lnSpc>
                  <a:spcPct val="87000"/>
                </a:lnSpc>
              </a:pPr>
              <a:r>
                <a:rPr sz="1400" b="1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云端接入模式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4800" algn="l" rtl="0" eaLnBrk="0">
                <a:lnSpc>
                  <a:spcPct val="87000"/>
                </a:lnSpc>
                <a:spcBef>
                  <a:spcPts val="335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一键对接通用大模型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4800" algn="l" rtl="0" eaLnBrk="0">
                <a:lnSpc>
                  <a:spcPct val="87000"/>
                </a:lnSpc>
                <a:spcBef>
                  <a:spcPts val="330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适用于非涉密法律研究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4800" algn="l" rtl="0" eaLnBrk="0">
                <a:lnSpc>
                  <a:spcPct val="87000"/>
                </a:lnSpc>
                <a:spcBef>
                  <a:spcPts val="330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文本生成快速便捷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4800" algn="l" rtl="0" eaLnBrk="0">
                <a:lnSpc>
                  <a:spcPct val="87000"/>
                </a:lnSpc>
                <a:spcBef>
                  <a:spcPts val="335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海量公开数据智能分析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6565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900" kern="0" spc="9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等保二级认证</a:t>
              </a:r>
              <a:r>
                <a:rPr sz="900" kern="0" spc="1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</a:t>
              </a:r>
              <a:r>
                <a:rPr sz="900" kern="0" spc="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</a:t>
              </a:r>
              <a:r>
                <a:rPr sz="900" kern="0" spc="9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三级等保可选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450850" y="755650"/>
            <a:ext cx="8242300" cy="744220"/>
            <a:chOff x="0" y="0"/>
            <a:chExt cx="8242300" cy="744220"/>
          </a:xfrm>
        </p:grpSpPr>
        <p:pic>
          <p:nvPicPr>
            <p:cNvPr id="206" name="picture 2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242300" cy="744220"/>
            </a:xfrm>
            <a:prstGeom prst="rect">
              <a:avLst/>
            </a:prstGeom>
          </p:spPr>
        </p:pic>
        <p:sp>
          <p:nvSpPr>
            <p:cNvPr id="208" name="textbox 208"/>
            <p:cNvSpPr/>
            <p:nvPr/>
          </p:nvSpPr>
          <p:spPr>
            <a:xfrm>
              <a:off x="-12700" y="-12700"/>
              <a:ext cx="8267700" cy="771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6972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500" b="1" kern="0" spc="8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本地私有化部署  ·  数据不出律所内网 </a:t>
              </a:r>
              <a:r>
                <a:rPr sz="1500" b="1" kern="0" spc="70" dirty="0">
                  <a:solidFill>
                    <a:srgbClr val="00D4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·  物理级安全隔离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12" name="textbox 212"/>
          <p:cNvSpPr/>
          <p:nvPr/>
        </p:nvSpPr>
        <p:spPr>
          <a:xfrm>
            <a:off x="550848" y="301173"/>
            <a:ext cx="2418079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4300" b="1" kern="0" spc="5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r>
              <a:rPr sz="2700" b="1" kern="0" spc="1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数据安全保障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4" name="path 214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538081" y="1602557"/>
            <a:ext cx="1624330" cy="2101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双模部署</a:t>
            </a:r>
            <a:r>
              <a:rPr sz="1400" b="1" kern="0" spc="-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，灵活选择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rect 2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2" name="group 22"/>
          <p:cNvGrpSpPr/>
          <p:nvPr/>
        </p:nvGrpSpPr>
        <p:grpSpPr>
          <a:xfrm rot="21600000">
            <a:off x="4748529" y="730250"/>
            <a:ext cx="4127500" cy="1887220"/>
            <a:chOff x="0" y="0"/>
            <a:chExt cx="4127500" cy="1887220"/>
          </a:xfrm>
        </p:grpSpPr>
        <p:pic>
          <p:nvPicPr>
            <p:cNvPr id="220" name="picture 2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127500" cy="1887220"/>
            </a:xfrm>
            <a:prstGeom prst="rect">
              <a:avLst/>
            </a:prstGeom>
          </p:spPr>
        </p:pic>
        <p:sp>
          <p:nvSpPr>
            <p:cNvPr id="222" name="textbox 222"/>
            <p:cNvSpPr/>
            <p:nvPr/>
          </p:nvSpPr>
          <p:spPr>
            <a:xfrm>
              <a:off x="-12700" y="-12700"/>
              <a:ext cx="4153534" cy="19132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3530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2000" b="1" kern="0" spc="-10" dirty="0">
                  <a:solidFill>
                    <a:srgbClr val="7C3AE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</a:t>
              </a:r>
              <a:r>
                <a:rPr sz="2000" b="1" kern="0" spc="150" dirty="0">
                  <a:solidFill>
                    <a:srgbClr val="7C3AE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5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法律研究与文书起</a:t>
              </a:r>
              <a:r>
                <a:rPr sz="15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草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464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900" kern="0" spc="7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痛点</a:t>
              </a:r>
              <a:r>
                <a:rPr sz="9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7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：法规检索耗时、</a:t>
              </a:r>
              <a:r>
                <a:rPr sz="900" kern="0" spc="-14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7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文书重复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 rot="21600000">
            <a:off x="4748529" y="2787650"/>
            <a:ext cx="4127500" cy="1887220"/>
            <a:chOff x="0" y="0"/>
            <a:chExt cx="4127500" cy="1887220"/>
          </a:xfrm>
        </p:grpSpPr>
        <p:pic>
          <p:nvPicPr>
            <p:cNvPr id="224" name="picture 2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127500" cy="1887220"/>
            </a:xfrm>
            <a:prstGeom prst="rect">
              <a:avLst/>
            </a:prstGeom>
          </p:spPr>
        </p:pic>
        <p:sp>
          <p:nvSpPr>
            <p:cNvPr id="226" name="textbox 226"/>
            <p:cNvSpPr/>
            <p:nvPr/>
          </p:nvSpPr>
          <p:spPr>
            <a:xfrm>
              <a:off x="-12700" y="-12700"/>
              <a:ext cx="4153534" cy="19132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3530" algn="l" rtl="0" eaLnBrk="0">
                <a:lnSpc>
                  <a:spcPct val="74000"/>
                </a:lnSpc>
              </a:pPr>
              <a:r>
                <a:rPr sz="2000" b="1" kern="0" spc="-2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04</a:t>
              </a:r>
              <a:r>
                <a:rPr sz="2000" b="1" kern="0" spc="17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  </a:t>
              </a:r>
              <a:r>
                <a:rPr sz="15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客户服务与咨询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464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900" kern="0" spc="9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痛点：</a:t>
              </a:r>
              <a:r>
                <a:rPr sz="900" kern="0" spc="-14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9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常见问题占用律</a:t>
              </a:r>
              <a:r>
                <a:rPr sz="900" kern="0" spc="8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师时间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450850" y="730250"/>
            <a:ext cx="4127500" cy="1887220"/>
            <a:chOff x="0" y="0"/>
            <a:chExt cx="4127500" cy="1887220"/>
          </a:xfrm>
        </p:grpSpPr>
        <p:pic>
          <p:nvPicPr>
            <p:cNvPr id="228" name="picture 2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127500" cy="1887220"/>
            </a:xfrm>
            <a:prstGeom prst="rect">
              <a:avLst/>
            </a:prstGeom>
          </p:spPr>
        </p:pic>
        <p:sp>
          <p:nvSpPr>
            <p:cNvPr id="230" name="rect 230"/>
            <p:cNvSpPr/>
            <p:nvPr/>
          </p:nvSpPr>
          <p:spPr>
            <a:xfrm>
              <a:off x="189230" y="1423161"/>
              <a:ext cx="3749040" cy="320548"/>
            </a:xfrm>
            <a:prstGeom prst="rect">
              <a:avLst/>
            </a:prstGeom>
            <a:solidFill>
              <a:srgbClr val="00D4FF">
                <a:alpha val="2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2" name="textbox 232"/>
            <p:cNvSpPr/>
            <p:nvPr/>
          </p:nvSpPr>
          <p:spPr>
            <a:xfrm>
              <a:off x="269360" y="1002560"/>
              <a:ext cx="3071495" cy="6743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</a:t>
              </a:r>
              <a:r>
                <a:rPr sz="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自动整理卷宗、</a:t>
              </a:r>
              <a:r>
                <a:rPr sz="900" kern="0" spc="-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生成摘要、</a:t>
              </a:r>
              <a:r>
                <a:rPr sz="900" kern="0" spc="-1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智能分类、</a:t>
              </a:r>
              <a:r>
                <a:rPr sz="900" kern="0" spc="-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跟踪流程节点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4617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200" b="1" kern="0" spc="-20" dirty="0">
                  <a:solidFill>
                    <a:srgbClr val="00D4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节省</a:t>
              </a:r>
              <a:r>
                <a:rPr sz="1200" kern="0" spc="-140" dirty="0">
                  <a:solidFill>
                    <a:srgbClr val="00D4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200" b="1" kern="0" spc="-2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60% </a:t>
              </a:r>
              <a:r>
                <a:rPr sz="1200" b="1" kern="0" spc="-20" dirty="0">
                  <a:solidFill>
                    <a:srgbClr val="00D4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整理时间</a:t>
              </a:r>
              <a:endParaRPr sz="1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34" name="path 234"/>
            <p:cNvSpPr/>
            <p:nvPr/>
          </p:nvSpPr>
          <p:spPr>
            <a:xfrm>
              <a:off x="6350" y="5841"/>
              <a:ext cx="54863" cy="1874520"/>
            </a:xfrm>
            <a:custGeom>
              <a:avLst/>
              <a:gdLst/>
              <a:ahLst/>
              <a:cxnLst/>
              <a:rect l="0" t="0" r="0" b="0"/>
              <a:pathLst>
                <a:path w="86" h="2952">
                  <a:moveTo>
                    <a:pt x="0" y="0"/>
                  </a:moveTo>
                  <a:lnTo>
                    <a:pt x="86" y="0"/>
                  </a:lnTo>
                  <a:lnTo>
                    <a:pt x="86" y="2952"/>
                  </a:lnTo>
                  <a:lnTo>
                    <a:pt x="0" y="2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6" name="path 236"/>
            <p:cNvSpPr/>
            <p:nvPr/>
          </p:nvSpPr>
          <p:spPr>
            <a:xfrm>
              <a:off x="189230" y="783082"/>
              <a:ext cx="3749040" cy="9144"/>
            </a:xfrm>
            <a:custGeom>
              <a:avLst/>
              <a:gdLst/>
              <a:ahLst/>
              <a:cxnLst/>
              <a:rect l="0" t="0" r="0" b="0"/>
              <a:pathLst>
                <a:path w="5904" h="14">
                  <a:moveTo>
                    <a:pt x="0" y="0"/>
                  </a:moveTo>
                  <a:lnTo>
                    <a:pt x="5904" y="0"/>
                  </a:lnTo>
                  <a:lnTo>
                    <a:pt x="590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4FF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38" name="textbox 238"/>
          <p:cNvSpPr/>
          <p:nvPr/>
        </p:nvSpPr>
        <p:spPr>
          <a:xfrm>
            <a:off x="457200" y="2793491"/>
            <a:ext cx="4114800" cy="1875154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4480" algn="l" rtl="0" eaLnBrk="0">
              <a:lnSpc>
                <a:spcPct val="74000"/>
              </a:lnSpc>
              <a:spcBef>
                <a:spcPts val="0"/>
              </a:spcBef>
            </a:pPr>
            <a:r>
              <a:rPr sz="2000" b="1" kern="0" spc="-2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r>
              <a:rPr sz="2000" b="1" kern="0" spc="17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合同与合规审查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5590" algn="l" rtl="0" eaLnBrk="0">
              <a:lnSpc>
                <a:spcPct val="91000"/>
              </a:lnSpc>
            </a:pP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痛点</a:t>
            </a:r>
            <a:r>
              <a:rPr sz="900" kern="0" spc="-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：人工审查存在疏漏风险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40" name="table 240"/>
          <p:cNvGraphicFramePr>
            <a:graphicFrameLocks noGrp="1"/>
          </p:cNvGraphicFramePr>
          <p:nvPr/>
        </p:nvGraphicFramePr>
        <p:xfrm>
          <a:off x="450850" y="2787650"/>
          <a:ext cx="4127500" cy="1887220"/>
        </p:xfrm>
        <a:graphic>
          <a:graphicData uri="http://schemas.openxmlformats.org/drawingml/2006/table">
            <a:tbl>
              <a:tblPr/>
              <a:tblGrid>
                <a:gridCol w="4127500"/>
              </a:tblGrid>
              <a:tr h="13004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ts val="1285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</a:t>
                      </a: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深度分析合同证据</a:t>
                      </a:r>
                      <a:r>
                        <a:rPr sz="9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</a:t>
                      </a:r>
                      <a:r>
                        <a:rPr sz="900" kern="0" spc="-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自动识别潜在风险点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285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285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8" name="group 28"/>
          <p:cNvGrpSpPr/>
          <p:nvPr/>
        </p:nvGrpSpPr>
        <p:grpSpPr>
          <a:xfrm rot="21600000">
            <a:off x="4754879" y="736091"/>
            <a:ext cx="3931920" cy="1874520"/>
            <a:chOff x="0" y="0"/>
            <a:chExt cx="3931920" cy="1874520"/>
          </a:xfrm>
        </p:grpSpPr>
        <p:sp>
          <p:nvSpPr>
            <p:cNvPr id="242" name="rect 242"/>
            <p:cNvSpPr/>
            <p:nvPr/>
          </p:nvSpPr>
          <p:spPr>
            <a:xfrm>
              <a:off x="182879" y="1417320"/>
              <a:ext cx="3749040" cy="320548"/>
            </a:xfrm>
            <a:prstGeom prst="rect">
              <a:avLst/>
            </a:prstGeom>
            <a:solidFill>
              <a:srgbClr val="7C3AED">
                <a:alpha val="2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4" name="textbox 244"/>
            <p:cNvSpPr/>
            <p:nvPr/>
          </p:nvSpPr>
          <p:spPr>
            <a:xfrm>
              <a:off x="263009" y="996719"/>
              <a:ext cx="3071495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85"/>
                </a:lnSpc>
              </a:pP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</a:t>
              </a:r>
              <a:r>
                <a:rPr sz="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数秒完成海量法规检索分析</a:t>
              </a:r>
              <a:r>
                <a:rPr sz="900" kern="0" spc="-1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900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自动生成法</a:t>
              </a:r>
              <a:r>
                <a:rPr sz="9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律文书初稿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8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6776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200" b="1" kern="0" spc="-20" dirty="0">
                  <a:solidFill>
                    <a:srgbClr val="7C3AED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研究效率提升</a:t>
              </a:r>
              <a:r>
                <a:rPr sz="1200" kern="0" spc="-150" dirty="0">
                  <a:solidFill>
                    <a:srgbClr val="7C3AED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</a:t>
              </a:r>
              <a:r>
                <a:rPr sz="1200" b="1" kern="0" spc="-20" dirty="0">
                  <a:solidFill>
                    <a:srgbClr val="7C3AE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90%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246" name="path 246"/>
            <p:cNvSpPr/>
            <p:nvPr/>
          </p:nvSpPr>
          <p:spPr>
            <a:xfrm>
              <a:off x="0" y="0"/>
              <a:ext cx="54864" cy="1874520"/>
            </a:xfrm>
            <a:custGeom>
              <a:avLst/>
              <a:gdLst/>
              <a:ahLst/>
              <a:cxnLst/>
              <a:rect l="0" t="0" r="0" b="0"/>
              <a:pathLst>
                <a:path w="86" h="2952">
                  <a:moveTo>
                    <a:pt x="0" y="0"/>
                  </a:moveTo>
                  <a:lnTo>
                    <a:pt x="86" y="0"/>
                  </a:lnTo>
                  <a:lnTo>
                    <a:pt x="86" y="2952"/>
                  </a:lnTo>
                  <a:lnTo>
                    <a:pt x="0" y="2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8" name="path 248"/>
            <p:cNvSpPr/>
            <p:nvPr/>
          </p:nvSpPr>
          <p:spPr>
            <a:xfrm>
              <a:off x="182879" y="777240"/>
              <a:ext cx="3749040" cy="9144"/>
            </a:xfrm>
            <a:custGeom>
              <a:avLst/>
              <a:gdLst/>
              <a:ahLst/>
              <a:cxnLst/>
              <a:rect l="0" t="0" r="0" b="0"/>
              <a:pathLst>
                <a:path w="5904" h="14">
                  <a:moveTo>
                    <a:pt x="0" y="0"/>
                  </a:moveTo>
                  <a:lnTo>
                    <a:pt x="5904" y="0"/>
                  </a:lnTo>
                  <a:lnTo>
                    <a:pt x="590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50" name="textbox 250"/>
          <p:cNvSpPr/>
          <p:nvPr/>
        </p:nvSpPr>
        <p:spPr>
          <a:xfrm>
            <a:off x="550848" y="301173"/>
            <a:ext cx="2075814" cy="1139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4300" b="1" kern="0" spc="3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r>
              <a:rPr sz="2700" b="1" kern="0" spc="1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应用场景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4000"/>
              </a:lnSpc>
              <a:spcBef>
                <a:spcPts val="605"/>
              </a:spcBef>
            </a:pPr>
            <a:r>
              <a:rPr sz="2000" b="1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r>
              <a:rPr sz="2000" b="1" kern="0" spc="17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5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案件管理自动化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2245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痛点</a:t>
            </a:r>
            <a:r>
              <a:rPr sz="900" kern="0" spc="-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：手动整理卷宗耗时费力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4" name="textbox 254"/>
          <p:cNvSpPr/>
          <p:nvPr/>
        </p:nvSpPr>
        <p:spPr>
          <a:xfrm>
            <a:off x="5018142" y="3790210"/>
            <a:ext cx="2439670" cy="674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85"/>
              </a:lnSpc>
            </a:pPr>
            <a:r>
              <a:rPr sz="9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sz="9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法律助理</a:t>
            </a:r>
            <a:r>
              <a:rPr sz="9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，快速响应客户常见咨询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  <a:spcBef>
                <a:spcPts val="5"/>
              </a:spcBef>
            </a:pPr>
            <a:r>
              <a:rPr sz="1200" b="1" kern="0" spc="-20" dirty="0">
                <a:solidFill>
                  <a:srgbClr val="00D4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响应速度提升</a:t>
            </a:r>
            <a:r>
              <a:rPr sz="1200" kern="0" spc="-210" dirty="0">
                <a:solidFill>
                  <a:srgbClr val="00D4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80%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6" name="textbox 256"/>
          <p:cNvSpPr/>
          <p:nvPr/>
        </p:nvSpPr>
        <p:spPr>
          <a:xfrm>
            <a:off x="640080" y="4210811"/>
            <a:ext cx="3749675" cy="320675"/>
          </a:xfrm>
          <a:prstGeom prst="rect">
            <a:avLst/>
          </a:prstGeom>
          <a:solidFill>
            <a:srgbClr val="06FFA5">
              <a:alpha val="2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0160" algn="l" rtl="0" eaLnBrk="0">
              <a:lnSpc>
                <a:spcPct val="86000"/>
              </a:lnSpc>
              <a:spcBef>
                <a:spcPts val="5"/>
              </a:spcBef>
            </a:pPr>
            <a:r>
              <a:rPr sz="1200" b="1" kern="0" spc="-20" dirty="0">
                <a:solidFill>
                  <a:srgbClr val="06FFA5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风险识别率</a:t>
            </a:r>
            <a:r>
              <a:rPr sz="1200" kern="0" spc="-150" dirty="0">
                <a:solidFill>
                  <a:srgbClr val="06FFA5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20" dirty="0">
                <a:solidFill>
                  <a:srgbClr val="06FFA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95%+</a:t>
            </a: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8" name="path 258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0" name="path 260"/>
          <p:cNvSpPr/>
          <p:nvPr/>
        </p:nvSpPr>
        <p:spPr>
          <a:xfrm>
            <a:off x="4754879" y="2793491"/>
            <a:ext cx="54864" cy="1874520"/>
          </a:xfrm>
          <a:custGeom>
            <a:avLst/>
            <a:gdLst/>
            <a:ahLst/>
            <a:cxnLst/>
            <a:rect l="0" t="0" r="0" b="0"/>
            <a:pathLst>
              <a:path w="86" h="2952">
                <a:moveTo>
                  <a:pt x="0" y="0"/>
                </a:moveTo>
                <a:lnTo>
                  <a:pt x="86" y="0"/>
                </a:lnTo>
                <a:lnTo>
                  <a:pt x="86" y="2952"/>
                </a:lnTo>
                <a:lnTo>
                  <a:pt x="0" y="2952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2" name="path 262"/>
          <p:cNvSpPr/>
          <p:nvPr/>
        </p:nvSpPr>
        <p:spPr>
          <a:xfrm>
            <a:off x="640080" y="3570732"/>
            <a:ext cx="3749040" cy="9144"/>
          </a:xfrm>
          <a:custGeom>
            <a:avLst/>
            <a:gdLst/>
            <a:ahLst/>
            <a:cxnLst/>
            <a:rect l="0" t="0" r="0" b="0"/>
            <a:pathLst>
              <a:path w="5904" h="14">
                <a:moveTo>
                  <a:pt x="0" y="0"/>
                </a:moveTo>
                <a:lnTo>
                  <a:pt x="5904" y="0"/>
                </a:lnTo>
                <a:lnTo>
                  <a:pt x="5904" y="14"/>
                </a:lnTo>
                <a:lnTo>
                  <a:pt x="0" y="14"/>
                </a:lnTo>
                <a:lnTo>
                  <a:pt x="0" y="0"/>
                </a:lnTo>
                <a:close/>
              </a:path>
            </a:pathLst>
          </a:custGeom>
          <a:solidFill>
            <a:srgbClr val="06FFA5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4" name="path 264"/>
          <p:cNvSpPr/>
          <p:nvPr/>
        </p:nvSpPr>
        <p:spPr>
          <a:xfrm>
            <a:off x="4937759" y="3570732"/>
            <a:ext cx="3749040" cy="9144"/>
          </a:xfrm>
          <a:custGeom>
            <a:avLst/>
            <a:gdLst/>
            <a:ahLst/>
            <a:cxnLst/>
            <a:rect l="0" t="0" r="0" b="0"/>
            <a:pathLst>
              <a:path w="5904" h="14">
                <a:moveTo>
                  <a:pt x="0" y="0"/>
                </a:moveTo>
                <a:lnTo>
                  <a:pt x="5904" y="0"/>
                </a:lnTo>
                <a:lnTo>
                  <a:pt x="5904" y="14"/>
                </a:lnTo>
                <a:lnTo>
                  <a:pt x="0" y="14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 26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68" name="table 268"/>
          <p:cNvGraphicFramePr>
            <a:graphicFrameLocks noGrp="1"/>
          </p:cNvGraphicFramePr>
          <p:nvPr/>
        </p:nvGraphicFramePr>
        <p:xfrm>
          <a:off x="453390" y="2853689"/>
          <a:ext cx="8236584" cy="1836420"/>
        </p:xfrm>
        <a:graphic>
          <a:graphicData uri="http://schemas.openxmlformats.org/drawingml/2006/table">
            <a:tbl>
              <a:tblPr/>
              <a:tblGrid>
                <a:gridCol w="1649729"/>
                <a:gridCol w="3291204"/>
                <a:gridCol w="3295650"/>
              </a:tblGrid>
              <a:tr h="3695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4927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对比维度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74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28090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传统工作模式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74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0765" algn="l" rtl="0" eaLnBrk="0">
                        <a:lnSpc>
                          <a:spcPts val="1455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0F172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AIagent</a:t>
                      </a:r>
                      <a:r>
                        <a:rPr sz="1100" b="1" kern="0" spc="150" dirty="0">
                          <a:solidFill>
                            <a:srgbClr val="0F172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F172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Mini</a:t>
                      </a:r>
                      <a:r>
                        <a:rPr sz="1100" b="1" kern="0" spc="-240" dirty="0">
                          <a:solidFill>
                            <a:srgbClr val="0F172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b="1" kern="0" spc="-20" dirty="0">
                          <a:solidFill>
                            <a:srgbClr val="0F172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Hub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D4FF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algn="l" rtl="0" eaLnBrk="0">
                        <a:lnSpc>
                          <a:spcPct val="8600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法律研究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" algn="l" rtl="0" eaLnBrk="0">
                        <a:lnSpc>
                          <a:spcPts val="1425"/>
                        </a:lnSpc>
                        <a:spcBef>
                          <a:spcPts val="0"/>
                        </a:spcBef>
                      </a:pPr>
                      <a:r>
                        <a:rPr sz="11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人工检索 4-8小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时/案件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" algn="l" rtl="0" eaLnBrk="0">
                        <a:lnSpc>
                          <a:spcPts val="1455"/>
                        </a:lnSpc>
                        <a:spcBef>
                          <a:spcPts val="0"/>
                        </a:spcBef>
                      </a:pPr>
                      <a:r>
                        <a:rPr sz="1100" b="1" kern="0" spc="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AI数秒完成 效率提升 90</a:t>
                      </a:r>
                      <a:r>
                        <a:rPr sz="11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%+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4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文书处理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F3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980" algn="l" rtl="0" eaLnBrk="0">
                        <a:lnSpc>
                          <a:spcPts val="1425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手动撰写 2-4小时/份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F3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" algn="l" rtl="0" eaLnBrk="0">
                        <a:lnSpc>
                          <a:spcPts val="1455"/>
                        </a:lnSpc>
                        <a:spcBef>
                          <a:spcPts val="0"/>
                        </a:spcBef>
                      </a:pPr>
                      <a:r>
                        <a:rPr sz="1100" b="1" kern="0" spc="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AI辅助生成 时间缩短 80</a:t>
                      </a:r>
                      <a:r>
                        <a:rPr sz="11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%+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4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15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合同审查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3345" algn="l" rtl="0" eaLnBrk="0">
                        <a:lnSpc>
                          <a:spcPts val="1425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人工审查 遗漏风险</a:t>
                      </a:r>
                      <a:r>
                        <a:rPr sz="1100" kern="0" spc="10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15-20</a:t>
                      </a:r>
                      <a:r>
                        <a:rPr sz="1100" kern="0" spc="-2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%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" algn="l" rtl="0" eaLnBrk="0">
                        <a:lnSpc>
                          <a:spcPts val="1455"/>
                        </a:lnSpc>
                        <a:spcBef>
                          <a:spcPts val="0"/>
                        </a:spcBef>
                      </a:pPr>
                      <a:r>
                        <a:rPr sz="1100" b="1" kern="0" spc="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AI辅助审查 风险识别率 95</a:t>
                      </a:r>
                      <a:r>
                        <a:rPr sz="11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%+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4"/>
                    </a:solidFill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ct val="86000"/>
                        </a:lnSpc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知识管理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F3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algn="l" rtl="0" eaLnBrk="0">
                        <a:lnSpc>
                          <a:spcPct val="87000"/>
                        </a:lnSpc>
                      </a:pP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知识散落 难以复用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F3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6045" algn="l" rtl="0" eaLnBrk="0">
                        <a:lnSpc>
                          <a:spcPts val="1455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自动沉淀 知识复用率 80%+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A274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4"/>
                    </a:solidFill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6113779" y="901700"/>
            <a:ext cx="2677160" cy="1488439"/>
            <a:chOff x="0" y="0"/>
            <a:chExt cx="2677160" cy="1488439"/>
          </a:xfrm>
        </p:grpSpPr>
        <p:pic>
          <p:nvPicPr>
            <p:cNvPr id="270" name="picture 27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677160" cy="1488439"/>
            </a:xfrm>
            <a:prstGeom prst="rect">
              <a:avLst/>
            </a:prstGeom>
          </p:spPr>
        </p:pic>
        <p:sp>
          <p:nvSpPr>
            <p:cNvPr id="272" name="textbox 272"/>
            <p:cNvSpPr/>
            <p:nvPr/>
          </p:nvSpPr>
          <p:spPr>
            <a:xfrm>
              <a:off x="-12700" y="-12700"/>
              <a:ext cx="2703195" cy="1513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10565" algn="l" rtl="0" eaLnBrk="0">
                <a:lnSpc>
                  <a:spcPct val="75000"/>
                </a:lnSpc>
              </a:pPr>
              <a:r>
                <a:rPr sz="3900" b="1" kern="0" spc="20" dirty="0">
                  <a:solidFill>
                    <a:srgbClr val="06FFA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95%+</a:t>
              </a:r>
              <a:endParaRPr sz="3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74065" algn="l" rtl="0" eaLnBrk="0">
                <a:lnSpc>
                  <a:spcPct val="90000"/>
                </a:lnSpc>
                <a:spcBef>
                  <a:spcPts val="1500"/>
                </a:spcBef>
              </a:pPr>
              <a:r>
                <a:rPr sz="1200" b="1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风险识别准确率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6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90550" algn="l" rtl="0" eaLnBrk="0">
                <a:lnSpc>
                  <a:spcPts val="1285"/>
                </a:lnSpc>
                <a:spcBef>
                  <a:spcPts val="5"/>
                </a:spcBef>
              </a:pPr>
              <a:r>
                <a:rPr sz="900" kern="0" spc="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</a:t>
              </a:r>
              <a:r>
                <a:rPr sz="900" kern="0" spc="10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辅助合同审查与合规分析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444500" y="901700"/>
            <a:ext cx="2677160" cy="1488439"/>
            <a:chOff x="0" y="0"/>
            <a:chExt cx="2677160" cy="1488439"/>
          </a:xfrm>
        </p:grpSpPr>
        <p:pic>
          <p:nvPicPr>
            <p:cNvPr id="274" name="picture 2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677160" cy="1488439"/>
            </a:xfrm>
            <a:prstGeom prst="rect">
              <a:avLst/>
            </a:prstGeom>
          </p:spPr>
        </p:pic>
        <p:sp>
          <p:nvSpPr>
            <p:cNvPr id="276" name="textbox 276"/>
            <p:cNvSpPr/>
            <p:nvPr/>
          </p:nvSpPr>
          <p:spPr>
            <a:xfrm>
              <a:off x="-12700" y="-12700"/>
              <a:ext cx="2703195" cy="1513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15645" algn="l" rtl="0" eaLnBrk="0">
                <a:lnSpc>
                  <a:spcPct val="75000"/>
                </a:lnSpc>
              </a:pPr>
              <a:r>
                <a:rPr sz="3900" b="1" kern="0" spc="10" dirty="0">
                  <a:solidFill>
                    <a:srgbClr val="00D4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70%+</a:t>
              </a:r>
              <a:endParaRPr sz="3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59790" algn="l" rtl="0" eaLnBrk="0">
                <a:lnSpc>
                  <a:spcPct val="89000"/>
                </a:lnSpc>
                <a:spcBef>
                  <a:spcPts val="1510"/>
                </a:spcBef>
              </a:pPr>
              <a:r>
                <a:rPr sz="1200" b="1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工作效率提升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4520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900" kern="0" spc="9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自动化流程处理重复性</a:t>
              </a:r>
              <a:r>
                <a:rPr sz="900" kern="0" spc="8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工作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3279140" y="901700"/>
            <a:ext cx="2677159" cy="1488439"/>
            <a:chOff x="0" y="0"/>
            <a:chExt cx="2677159" cy="1488439"/>
          </a:xfrm>
        </p:grpSpPr>
        <p:pic>
          <p:nvPicPr>
            <p:cNvPr id="278" name="picture 27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77159" cy="1488439"/>
            </a:xfrm>
            <a:prstGeom prst="rect">
              <a:avLst/>
            </a:prstGeom>
          </p:spPr>
        </p:pic>
        <p:sp>
          <p:nvSpPr>
            <p:cNvPr id="280" name="textbox 280"/>
            <p:cNvSpPr/>
            <p:nvPr/>
          </p:nvSpPr>
          <p:spPr>
            <a:xfrm>
              <a:off x="-12700" y="-12700"/>
              <a:ext cx="2702560" cy="15138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3600" algn="l" rtl="0" eaLnBrk="0">
                <a:lnSpc>
                  <a:spcPct val="75000"/>
                </a:lnSpc>
              </a:pPr>
              <a:r>
                <a:rPr sz="3900" b="1" kern="0" spc="0" dirty="0">
                  <a:solidFill>
                    <a:srgbClr val="7C3AE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60%</a:t>
              </a:r>
              <a:endParaRPr sz="3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66140" algn="l" rtl="0" eaLnBrk="0">
                <a:lnSpc>
                  <a:spcPct val="88000"/>
                </a:lnSpc>
                <a:spcBef>
                  <a:spcPts val="1515"/>
                </a:spcBef>
              </a:pPr>
              <a:r>
                <a:rPr sz="12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时间成本节省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28320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900" kern="0" spc="10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减少人工检索与文书</a:t>
              </a:r>
              <a:r>
                <a:rPr sz="900" kern="0" spc="9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工作时间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4" name="textbox 284"/>
          <p:cNvSpPr/>
          <p:nvPr/>
        </p:nvSpPr>
        <p:spPr>
          <a:xfrm>
            <a:off x="550848" y="301452"/>
            <a:ext cx="2418079" cy="3232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4300" b="1" kern="0" spc="5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r>
              <a:rPr sz="2700" b="1" kern="0" spc="1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量化价值分析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6" name="textbox 286"/>
          <p:cNvSpPr/>
          <p:nvPr/>
        </p:nvSpPr>
        <p:spPr>
          <a:xfrm>
            <a:off x="538081" y="2487105"/>
            <a:ext cx="2573020" cy="2609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55"/>
              </a:lnSpc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传统模式 vs AIage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nt</a:t>
            </a:r>
            <a:r>
              <a:rPr sz="1400" b="1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Mini</a:t>
            </a:r>
            <a:r>
              <a:rPr sz="1400" b="1" kern="0" spc="-3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Hub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8" name="path 288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t 29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2" name="rect 292"/>
          <p:cNvSpPr/>
          <p:nvPr/>
        </p:nvSpPr>
        <p:spPr>
          <a:xfrm>
            <a:off x="4663440" y="1193291"/>
            <a:ext cx="4023359" cy="2468879"/>
          </a:xfrm>
          <a:prstGeom prst="rect">
            <a:avLst/>
          </a:prstGeom>
          <a:solidFill>
            <a:srgbClr val="1A2744">
              <a:alpha val="7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94" name="table 294"/>
          <p:cNvGraphicFramePr>
            <a:graphicFrameLocks noGrp="1"/>
          </p:cNvGraphicFramePr>
          <p:nvPr/>
        </p:nvGraphicFramePr>
        <p:xfrm>
          <a:off x="4650740" y="1181100"/>
          <a:ext cx="4048125" cy="2493010"/>
        </p:xfrm>
        <a:graphic>
          <a:graphicData uri="http://schemas.openxmlformats.org/drawingml/2006/table">
            <a:tbl>
              <a:tblPr/>
              <a:tblGrid>
                <a:gridCol w="4048125"/>
              </a:tblGrid>
              <a:tr h="647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453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901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适合中大型律师事务所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09245" algn="l" rtl="0" eaLnBrk="0">
                        <a:lnSpc>
                          <a:spcPct val="88000"/>
                        </a:lnSpc>
                        <a:spcBef>
                          <a:spcPts val="1410"/>
                        </a:spcBef>
                      </a:pP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✓</a:t>
                      </a:r>
                      <a:r>
                        <a:rPr sz="1100" kern="0" spc="17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私有化部署</a:t>
                      </a:r>
                      <a:r>
                        <a:rPr sz="1100" b="1" kern="0" spc="-19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，数据完全自主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09245" algn="l" rtl="0" eaLnBrk="0">
                        <a:lnSpc>
                          <a:spcPct val="87000"/>
                        </a:lnSpc>
                        <a:spcBef>
                          <a:spcPts val="1150"/>
                        </a:spcBef>
                      </a:pP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✓</a:t>
                      </a:r>
                      <a:r>
                        <a:rPr sz="1100" kern="0" spc="16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定制化功能开发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09245" algn="l" rtl="0" eaLnBrk="0">
                        <a:lnSpc>
                          <a:spcPct val="87000"/>
                        </a:lnSpc>
                        <a:spcBef>
                          <a:spcPts val="1155"/>
                        </a:spcBef>
                      </a:pP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✓</a:t>
                      </a:r>
                      <a:r>
                        <a:rPr sz="1100" kern="0" spc="19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专属客户成功经理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09245" algn="l" rtl="0" eaLnBrk="0">
                        <a:lnSpc>
                          <a:spcPts val="1455"/>
                        </a:lnSpc>
                        <a:spcBef>
                          <a:spcPts val="930"/>
                        </a:spcBef>
                      </a:pPr>
                      <a:r>
                        <a:rPr sz="1100" b="1" kern="0" spc="-4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✓</a:t>
                      </a:r>
                      <a:r>
                        <a:rPr sz="1100" kern="0" spc="21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 </a:t>
                      </a:r>
                      <a:r>
                        <a:rPr sz="1100" b="1" kern="0" spc="-4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sz="1100" b="1" kern="0" spc="-18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100" b="1" kern="0" spc="-4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×24小时技术支持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09245" algn="l" rtl="0" eaLnBrk="0">
                        <a:lnSpc>
                          <a:spcPts val="2170"/>
                        </a:lnSpc>
                      </a:pP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✓</a:t>
                      </a:r>
                      <a:r>
                        <a:rPr sz="1100" kern="0" spc="22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MS Gothic" panose="020B0609070205080204" charset="-128"/>
                          <a:ea typeface="MS Gothic" panose="020B0609070205080204" charset="-128"/>
                          <a:cs typeface="MS Gothic" panose="020B0609070205080204" charset="-128"/>
                        </a:rPr>
                        <a:t> </a:t>
                      </a:r>
                      <a:r>
                        <a:rPr sz="1100" b="1" kern="0" spc="-3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优先功能定制与迭代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6" name="group 36"/>
          <p:cNvGrpSpPr/>
          <p:nvPr/>
        </p:nvGrpSpPr>
        <p:grpSpPr>
          <a:xfrm rot="21600000">
            <a:off x="450850" y="1187450"/>
            <a:ext cx="4036059" cy="2469514"/>
            <a:chOff x="0" y="0"/>
            <a:chExt cx="4036059" cy="2469514"/>
          </a:xfrm>
        </p:grpSpPr>
        <p:pic>
          <p:nvPicPr>
            <p:cNvPr id="296" name="picture 29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036059" cy="2469514"/>
            </a:xfrm>
            <a:prstGeom prst="rect">
              <a:avLst/>
            </a:prstGeom>
          </p:spPr>
        </p:pic>
        <p:sp>
          <p:nvSpPr>
            <p:cNvPr id="298" name="textbox 298"/>
            <p:cNvSpPr/>
            <p:nvPr/>
          </p:nvSpPr>
          <p:spPr>
            <a:xfrm>
              <a:off x="-12700" y="-12700"/>
              <a:ext cx="4061459" cy="25025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36725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500" b="1" kern="0" spc="6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团队版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96545" algn="l" rtl="0" eaLnBrk="0">
                <a:lnSpc>
                  <a:spcPct val="87000"/>
                </a:lnSpc>
                <a:spcBef>
                  <a:spcPts val="365"/>
                </a:spcBef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适合中小型律师事务所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04800" algn="l" rtl="0" eaLnBrk="0">
                <a:lnSpc>
                  <a:spcPts val="1425"/>
                </a:lnSpc>
                <a:spcBef>
                  <a:spcPts val="1220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核心AI功能模块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04800" algn="l" rtl="0" eaLnBrk="0">
                <a:lnSpc>
                  <a:spcPct val="88000"/>
                </a:lnSpc>
                <a:spcBef>
                  <a:spcPts val="1075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基础工作流自动化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04800" algn="l" rtl="0" eaLnBrk="0">
                <a:lnSpc>
                  <a:spcPct val="88000"/>
                </a:lnSpc>
                <a:spcBef>
                  <a:spcPts val="1140"/>
                </a:spcBef>
              </a:pPr>
              <a:r>
                <a:rPr sz="1100" kern="0" spc="-1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多用户协作支持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04800" algn="l" rtl="0" eaLnBrk="0">
                <a:lnSpc>
                  <a:spcPct val="87000"/>
                </a:lnSpc>
                <a:spcBef>
                  <a:spcPts val="1150"/>
                </a:spcBef>
              </a:pPr>
              <a:r>
                <a:rPr sz="1100" kern="0" spc="-2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标准技术支撑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6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0480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100" kern="0" spc="-2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•  定期功能更新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0" name="textbox 300"/>
          <p:cNvSpPr/>
          <p:nvPr/>
        </p:nvSpPr>
        <p:spPr>
          <a:xfrm>
            <a:off x="4663440" y="1193291"/>
            <a:ext cx="4023359" cy="549275"/>
          </a:xfrm>
          <a:prstGeom prst="rect">
            <a:avLst/>
          </a:pr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03020" algn="l" rtl="0" eaLnBrk="0">
              <a:lnSpc>
                <a:spcPts val="2105"/>
              </a:lnSpc>
              <a:spcBef>
                <a:spcPts val="5"/>
              </a:spcBef>
            </a:pPr>
            <a:r>
              <a:rPr sz="1500" b="1" kern="0" spc="80" dirty="0">
                <a:solidFill>
                  <a:srgbClr val="0F172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企业版（推荐）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2" name="textbox 302"/>
          <p:cNvSpPr/>
          <p:nvPr/>
        </p:nvSpPr>
        <p:spPr>
          <a:xfrm>
            <a:off x="538438" y="302009"/>
            <a:ext cx="2710179" cy="7245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70000"/>
              </a:lnSpc>
            </a:pPr>
            <a:r>
              <a:rPr sz="4300" b="1" kern="0" spc="5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r>
              <a:rPr sz="2700" b="1" kern="0" spc="17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服务模式与合作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服务模式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4" name="rect 304"/>
          <p:cNvSpPr/>
          <p:nvPr/>
        </p:nvSpPr>
        <p:spPr>
          <a:xfrm>
            <a:off x="457200" y="4073652"/>
            <a:ext cx="2651760" cy="686307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6" name="rect 306"/>
          <p:cNvSpPr/>
          <p:nvPr/>
        </p:nvSpPr>
        <p:spPr>
          <a:xfrm>
            <a:off x="3291840" y="4073652"/>
            <a:ext cx="2651759" cy="686307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8" name="rect 308"/>
          <p:cNvSpPr/>
          <p:nvPr/>
        </p:nvSpPr>
        <p:spPr>
          <a:xfrm>
            <a:off x="6126479" y="4251959"/>
            <a:ext cx="2651760" cy="685800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0" name="textbox 310"/>
          <p:cNvSpPr/>
          <p:nvPr/>
        </p:nvSpPr>
        <p:spPr>
          <a:xfrm>
            <a:off x="994122" y="4899687"/>
            <a:ext cx="6266179" cy="217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</a:pP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2" name="path 312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4" name="textbox 314"/>
          <p:cNvSpPr/>
          <p:nvPr/>
        </p:nvSpPr>
        <p:spPr>
          <a:xfrm>
            <a:off x="6344022" y="4189399"/>
            <a:ext cx="785494" cy="461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7000"/>
              </a:lnSpc>
            </a:pPr>
            <a:r>
              <a:rPr sz="1200" b="1" kern="0" spc="-1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持续更新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功能持续迭代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6" name="textbox 316"/>
          <p:cNvSpPr/>
          <p:nvPr/>
        </p:nvSpPr>
        <p:spPr>
          <a:xfrm>
            <a:off x="674363" y="4189094"/>
            <a:ext cx="786130" cy="4603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7000"/>
              </a:lnSpc>
            </a:pPr>
            <a:r>
              <a:rPr sz="1200" b="1" kern="0" spc="-1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专业培训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系统产品培训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8" name="textbox 318"/>
          <p:cNvSpPr/>
          <p:nvPr/>
        </p:nvSpPr>
        <p:spPr>
          <a:xfrm>
            <a:off x="3509383" y="4188942"/>
            <a:ext cx="785494" cy="4610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7000"/>
              </a:lnSpc>
            </a:pPr>
            <a:r>
              <a:rPr sz="1200" b="1" kern="0" spc="-2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实施支持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快速部署上线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0" name="textbox 320"/>
          <p:cNvSpPr/>
          <p:nvPr/>
        </p:nvSpPr>
        <p:spPr>
          <a:xfrm>
            <a:off x="538438" y="3741058"/>
            <a:ext cx="1268730" cy="211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全方位客户支持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2" name="textbox 322"/>
          <p:cNvSpPr/>
          <p:nvPr/>
        </p:nvSpPr>
        <p:spPr>
          <a:xfrm>
            <a:off x="8785404" y="4830870"/>
            <a:ext cx="175260" cy="149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4000"/>
              </a:lnSpc>
            </a:pPr>
            <a:r>
              <a:rPr sz="1100" b="1" kern="0" spc="-3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rect 3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6" name="rect 326"/>
          <p:cNvSpPr/>
          <p:nvPr/>
        </p:nvSpPr>
        <p:spPr>
          <a:xfrm>
            <a:off x="6903719" y="2377439"/>
            <a:ext cx="2011680" cy="2194560"/>
          </a:xfrm>
          <a:prstGeom prst="rect">
            <a:avLst/>
          </a:prstGeom>
          <a:solidFill>
            <a:srgbClr val="1A2744">
              <a:alpha val="49411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28" name="table 328"/>
          <p:cNvGraphicFramePr>
            <a:graphicFrameLocks noGrp="1"/>
          </p:cNvGraphicFramePr>
          <p:nvPr/>
        </p:nvGraphicFramePr>
        <p:xfrm>
          <a:off x="6897369" y="2371089"/>
          <a:ext cx="2024380" cy="2207260"/>
        </p:xfrm>
        <a:graphic>
          <a:graphicData uri="http://schemas.openxmlformats.org/drawingml/2006/table">
            <a:tbl>
              <a:tblPr/>
              <a:tblGrid>
                <a:gridCol w="2024379"/>
              </a:tblGrid>
              <a:tr h="518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84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培训交付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5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9230" indent="635" algn="l" rtl="0" eaLnBrk="0">
                        <a:lnSpc>
                          <a:spcPct val="108000"/>
                        </a:lnSpc>
                      </a:pPr>
                      <a:r>
                        <a:rPr sz="900" kern="0" spc="10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提供完整产品培训与</a:t>
                      </a:r>
                      <a:r>
                        <a:rPr sz="900" kern="0" spc="9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使用文</a:t>
                      </a:r>
                      <a:r>
                        <a:rPr sz="9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</a:t>
                      </a:r>
                      <a:r>
                        <a:rPr sz="900" kern="0" spc="8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档</a:t>
                      </a:r>
                      <a:r>
                        <a:rPr sz="900" kern="0" spc="-5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，确保团队快速上手使用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385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8" name="group 38"/>
          <p:cNvGrpSpPr/>
          <p:nvPr/>
        </p:nvGrpSpPr>
        <p:grpSpPr>
          <a:xfrm rot="21600000">
            <a:off x="2599689" y="2371089"/>
            <a:ext cx="2024380" cy="2207260"/>
            <a:chOff x="0" y="0"/>
            <a:chExt cx="2024380" cy="2207260"/>
          </a:xfrm>
        </p:grpSpPr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024380" cy="2207260"/>
            </a:xfrm>
            <a:prstGeom prst="rect">
              <a:avLst/>
            </a:prstGeom>
          </p:spPr>
        </p:pic>
        <p:sp>
          <p:nvSpPr>
            <p:cNvPr id="332" name="rect 332"/>
            <p:cNvSpPr/>
            <p:nvPr/>
          </p:nvSpPr>
          <p:spPr>
            <a:xfrm>
              <a:off x="189230" y="1743710"/>
              <a:ext cx="1645920" cy="320040"/>
            </a:xfrm>
            <a:prstGeom prst="rect">
              <a:avLst/>
            </a:prstGeom>
            <a:solidFill>
              <a:srgbClr val="7C3AED">
                <a:alpha val="19607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34" name="textbox 334"/>
            <p:cNvSpPr/>
            <p:nvPr/>
          </p:nvSpPr>
          <p:spPr>
            <a:xfrm>
              <a:off x="178299" y="199028"/>
              <a:ext cx="1547494" cy="17932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80695" algn="l" rtl="0" eaLnBrk="0">
                <a:lnSpc>
                  <a:spcPct val="87000"/>
                </a:lnSpc>
              </a:pPr>
              <a:r>
                <a:rPr sz="14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方案定制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108000"/>
                </a:lnSpc>
                <a:spcBef>
                  <a:spcPts val="275"/>
                </a:spcBef>
              </a:pPr>
              <a:r>
                <a:rPr sz="900" kern="0" spc="10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根据需求定制部署方</a:t>
              </a:r>
              <a:r>
                <a:rPr sz="900" kern="0" spc="9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案与功</a:t>
              </a:r>
              <a:r>
                <a:rPr sz="900" kern="0" spc="8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能配置</a:t>
              </a:r>
              <a:r>
                <a:rPr sz="900" kern="0" spc="-7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kern="0" spc="80" dirty="0">
                  <a:solidFill>
                    <a:srgbClr val="94A3B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，确保贴合实际业务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6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80060" algn="l" rtl="0" eaLnBrk="0">
                <a:lnSpc>
                  <a:spcPts val="1310"/>
                </a:lnSpc>
                <a:spcBef>
                  <a:spcPts val="0"/>
                </a:spcBef>
              </a:pPr>
              <a:r>
                <a:rPr sz="900" b="1" kern="0" spc="70" dirty="0">
                  <a:solidFill>
                    <a:srgbClr val="7C3AE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2-3个工作日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6" name="path 336"/>
            <p:cNvSpPr/>
            <p:nvPr/>
          </p:nvSpPr>
          <p:spPr>
            <a:xfrm>
              <a:off x="189230" y="509270"/>
              <a:ext cx="1645920" cy="18288"/>
            </a:xfrm>
            <a:custGeom>
              <a:avLst/>
              <a:gdLst/>
              <a:ahLst/>
              <a:cxnLst/>
              <a:rect l="0" t="0" r="0" b="0"/>
              <a:pathLst>
                <a:path w="2592" h="28">
                  <a:moveTo>
                    <a:pt x="0" y="0"/>
                  </a:moveTo>
                  <a:lnTo>
                    <a:pt x="2592" y="0"/>
                  </a:lnTo>
                  <a:lnTo>
                    <a:pt x="2592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38" name="picture 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0850" y="2371089"/>
            <a:ext cx="2024379" cy="2207260"/>
          </a:xfrm>
          <a:prstGeom prst="rect">
            <a:avLst/>
          </a:prstGeom>
        </p:spPr>
      </p:pic>
      <p:sp>
        <p:nvSpPr>
          <p:cNvPr id="340" name="rect 340"/>
          <p:cNvSpPr/>
          <p:nvPr/>
        </p:nvSpPr>
        <p:spPr>
          <a:xfrm>
            <a:off x="4754879" y="2377439"/>
            <a:ext cx="2011679" cy="2194560"/>
          </a:xfrm>
          <a:prstGeom prst="rect">
            <a:avLst/>
          </a:prstGeom>
          <a:solidFill>
            <a:srgbClr val="1A2744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42" name="table 342"/>
          <p:cNvGraphicFramePr>
            <a:graphicFrameLocks noGrp="1"/>
          </p:cNvGraphicFramePr>
          <p:nvPr/>
        </p:nvGraphicFramePr>
        <p:xfrm>
          <a:off x="4748529" y="2371089"/>
          <a:ext cx="2023745" cy="2207260"/>
        </p:xfrm>
        <a:graphic>
          <a:graphicData uri="http://schemas.openxmlformats.org/drawingml/2006/table">
            <a:tbl>
              <a:tblPr/>
              <a:tblGrid>
                <a:gridCol w="2023745"/>
              </a:tblGrid>
              <a:tr h="518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9765" algn="l" rtl="0" eaLnBrk="0">
                        <a:lnSpc>
                          <a:spcPct val="87000"/>
                        </a:lnSpc>
                      </a:pPr>
                      <a:r>
                        <a:rPr sz="14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部署实施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8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7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1135" indent="635" algn="l" rtl="0" eaLnBrk="0">
                        <a:lnSpc>
                          <a:spcPct val="109000"/>
                        </a:lnSpc>
                      </a:pPr>
                      <a:r>
                        <a:rPr sz="900" kern="0" spc="9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专业技术团队完成部署配置</a:t>
                      </a:r>
                      <a:r>
                        <a:rPr sz="9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</a:t>
                      </a:r>
                      <a:r>
                        <a:rPr sz="900" kern="0" spc="8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与数据迁移</a:t>
                      </a:r>
                      <a:r>
                        <a:rPr sz="900" kern="0" spc="-7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8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，确保系统稳定</a:t>
                      </a:r>
                      <a:r>
                        <a:rPr sz="9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</a:t>
                      </a:r>
                      <a:r>
                        <a:rPr sz="900" kern="0" spc="8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上线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875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6FFA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4" name="textbox 344"/>
          <p:cNvSpPr/>
          <p:nvPr/>
        </p:nvSpPr>
        <p:spPr>
          <a:xfrm>
            <a:off x="994122" y="4780070"/>
            <a:ext cx="7783830" cy="330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68000"/>
              </a:lnSpc>
            </a:pPr>
            <a:r>
              <a:rPr sz="1100" b="1" kern="0" spc="-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6000"/>
              </a:lnSpc>
              <a:spcBef>
                <a:spcPts val="10"/>
              </a:spcBef>
            </a:pP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6" name="textbox 346"/>
          <p:cNvSpPr/>
          <p:nvPr/>
        </p:nvSpPr>
        <p:spPr>
          <a:xfrm>
            <a:off x="4937759" y="4114800"/>
            <a:ext cx="1646554" cy="320675"/>
          </a:xfrm>
          <a:prstGeom prst="rect">
            <a:avLst/>
          </a:prstGeom>
          <a:solidFill>
            <a:srgbClr val="06FFA5">
              <a:alpha val="15686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64845" algn="l" rtl="0" eaLnBrk="0">
              <a:lnSpc>
                <a:spcPts val="1310"/>
              </a:lnSpc>
              <a:spcBef>
                <a:spcPts val="5"/>
              </a:spcBef>
            </a:pPr>
            <a:r>
              <a:rPr sz="900" b="1" kern="0" spc="30" dirty="0">
                <a:solidFill>
                  <a:srgbClr val="06FFA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1-2周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8" name="textbox 348"/>
          <p:cNvSpPr/>
          <p:nvPr/>
        </p:nvSpPr>
        <p:spPr>
          <a:xfrm>
            <a:off x="640080" y="4114800"/>
            <a:ext cx="1646554" cy="320675"/>
          </a:xfrm>
          <a:prstGeom prst="rect">
            <a:avLst/>
          </a:prstGeom>
          <a:solidFill>
            <a:srgbClr val="00D4FF">
              <a:alpha val="17647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4345" algn="l" rtl="0" eaLnBrk="0">
              <a:lnSpc>
                <a:spcPts val="1310"/>
              </a:lnSpc>
              <a:spcBef>
                <a:spcPts val="5"/>
              </a:spcBef>
            </a:pPr>
            <a:r>
              <a:rPr sz="900" b="1" kern="0" spc="6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1-2个工作日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0" name="textbox 350"/>
          <p:cNvSpPr/>
          <p:nvPr/>
        </p:nvSpPr>
        <p:spPr>
          <a:xfrm>
            <a:off x="7086600" y="4114800"/>
            <a:ext cx="1645920" cy="320675"/>
          </a:xfrm>
          <a:prstGeom prst="rect">
            <a:avLst/>
          </a:prstGeom>
          <a:solidFill>
            <a:srgbClr val="00D4FF">
              <a:alpha val="18431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74345" algn="l" rtl="0" eaLnBrk="0">
              <a:lnSpc>
                <a:spcPts val="1310"/>
              </a:lnSpc>
              <a:spcBef>
                <a:spcPts val="5"/>
              </a:spcBef>
            </a:pPr>
            <a:r>
              <a:rPr sz="900" b="1" kern="0" spc="60" dirty="0">
                <a:solidFill>
                  <a:srgbClr val="00D4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1-3个工作日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2" name="textbox 352"/>
          <p:cNvSpPr/>
          <p:nvPr/>
        </p:nvSpPr>
        <p:spPr>
          <a:xfrm>
            <a:off x="550848" y="300616"/>
            <a:ext cx="1859279" cy="3225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4300" b="1" kern="0" spc="3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r>
              <a:rPr sz="2700" b="1" kern="0" spc="1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实施流程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628896" y="3274602"/>
            <a:ext cx="1547494" cy="3149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8000"/>
              </a:lnSpc>
            </a:pPr>
            <a:r>
              <a:rPr sz="900" kern="0" spc="9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深入了解律所业务需求与现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状</a:t>
            </a:r>
            <a:r>
              <a:rPr sz="900" kern="0" spc="-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，制定个性化解决方案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6" name="path 356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8" name="path 358"/>
          <p:cNvSpPr/>
          <p:nvPr/>
        </p:nvSpPr>
        <p:spPr>
          <a:xfrm>
            <a:off x="1097280" y="1920239"/>
            <a:ext cx="6949440" cy="18288"/>
          </a:xfrm>
          <a:custGeom>
            <a:avLst/>
            <a:gdLst/>
            <a:ahLst/>
            <a:cxnLst/>
            <a:rect l="0" t="0" r="0" b="0"/>
            <a:pathLst>
              <a:path w="10944" h="28">
                <a:moveTo>
                  <a:pt x="0" y="0"/>
                </a:moveTo>
                <a:lnTo>
                  <a:pt x="10944" y="0"/>
                </a:lnTo>
                <a:lnTo>
                  <a:pt x="10944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1A274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1143000" y="1737359"/>
            <a:ext cx="457200" cy="457200"/>
            <a:chOff x="0" y="0"/>
            <a:chExt cx="457200" cy="457200"/>
          </a:xfrm>
        </p:grpSpPr>
        <p:sp>
          <p:nvSpPr>
            <p:cNvPr id="360" name="path 360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0" t="0" r="0" b="0"/>
              <a:pathLst>
                <a:path w="720" h="720">
                  <a:moveTo>
                    <a:pt x="0" y="360"/>
                  </a:moveTo>
                  <a:cubicBezTo>
                    <a:pt x="0" y="161"/>
                    <a:pt x="161" y="0"/>
                    <a:pt x="360" y="0"/>
                  </a:cubicBezTo>
                  <a:cubicBezTo>
                    <a:pt x="558" y="0"/>
                    <a:pt x="720" y="161"/>
                    <a:pt x="720" y="360"/>
                  </a:cubicBezTo>
                  <a:cubicBezTo>
                    <a:pt x="720" y="558"/>
                    <a:pt x="558" y="720"/>
                    <a:pt x="360" y="720"/>
                  </a:cubicBezTo>
                  <a:cubicBezTo>
                    <a:pt x="161" y="720"/>
                    <a:pt x="0" y="558"/>
                    <a:pt x="0" y="360"/>
                  </a:cubicBezTo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2" name="textbox 362"/>
            <p:cNvSpPr/>
            <p:nvPr/>
          </p:nvSpPr>
          <p:spPr>
            <a:xfrm>
              <a:off x="-12700" y="-12700"/>
              <a:ext cx="482600" cy="508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9225" algn="l" rtl="0" eaLnBrk="0">
                <a:lnSpc>
                  <a:spcPct val="74000"/>
                </a:lnSpc>
                <a:spcBef>
                  <a:spcPts val="0"/>
                </a:spcBef>
              </a:pPr>
              <a:r>
                <a:rPr sz="1400" b="1" kern="0" spc="-4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3291840" y="1737359"/>
            <a:ext cx="457200" cy="457200"/>
            <a:chOff x="0" y="0"/>
            <a:chExt cx="457200" cy="457200"/>
          </a:xfrm>
        </p:grpSpPr>
        <p:sp>
          <p:nvSpPr>
            <p:cNvPr id="364" name="path 364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0" t="0" r="0" b="0"/>
              <a:pathLst>
                <a:path w="720" h="720">
                  <a:moveTo>
                    <a:pt x="0" y="360"/>
                  </a:moveTo>
                  <a:cubicBezTo>
                    <a:pt x="0" y="161"/>
                    <a:pt x="161" y="0"/>
                    <a:pt x="360" y="0"/>
                  </a:cubicBezTo>
                  <a:cubicBezTo>
                    <a:pt x="558" y="0"/>
                    <a:pt x="720" y="161"/>
                    <a:pt x="720" y="360"/>
                  </a:cubicBezTo>
                  <a:cubicBezTo>
                    <a:pt x="720" y="558"/>
                    <a:pt x="558" y="720"/>
                    <a:pt x="360" y="720"/>
                  </a:cubicBezTo>
                  <a:cubicBezTo>
                    <a:pt x="161" y="720"/>
                    <a:pt x="0" y="558"/>
                    <a:pt x="0" y="360"/>
                  </a:cubicBezTo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6" name="textbox 366"/>
            <p:cNvSpPr/>
            <p:nvPr/>
          </p:nvSpPr>
          <p:spPr>
            <a:xfrm>
              <a:off x="-12700" y="-12700"/>
              <a:ext cx="482600" cy="508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9225" algn="l" rtl="0" eaLnBrk="0">
                <a:lnSpc>
                  <a:spcPct val="74000"/>
                </a:lnSpc>
                <a:spcBef>
                  <a:spcPts val="0"/>
                </a:spcBef>
              </a:pPr>
              <a:r>
                <a:rPr sz="1400" b="1" kern="0" spc="-4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5440679" y="1737359"/>
            <a:ext cx="457200" cy="457200"/>
            <a:chOff x="0" y="0"/>
            <a:chExt cx="457200" cy="457200"/>
          </a:xfrm>
        </p:grpSpPr>
        <p:sp>
          <p:nvSpPr>
            <p:cNvPr id="368" name="path 368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0" t="0" r="0" b="0"/>
              <a:pathLst>
                <a:path w="720" h="720">
                  <a:moveTo>
                    <a:pt x="0" y="360"/>
                  </a:moveTo>
                  <a:cubicBezTo>
                    <a:pt x="0" y="161"/>
                    <a:pt x="161" y="0"/>
                    <a:pt x="360" y="0"/>
                  </a:cubicBezTo>
                  <a:cubicBezTo>
                    <a:pt x="558" y="0"/>
                    <a:pt x="720" y="161"/>
                    <a:pt x="720" y="360"/>
                  </a:cubicBezTo>
                  <a:cubicBezTo>
                    <a:pt x="720" y="558"/>
                    <a:pt x="558" y="720"/>
                    <a:pt x="360" y="720"/>
                  </a:cubicBezTo>
                  <a:cubicBezTo>
                    <a:pt x="161" y="720"/>
                    <a:pt x="0" y="558"/>
                    <a:pt x="0" y="360"/>
                  </a:cubicBezTo>
                </a:path>
              </a:pathLst>
            </a:custGeom>
            <a:solidFill>
              <a:srgbClr val="06FF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0" name="textbox 370"/>
            <p:cNvSpPr/>
            <p:nvPr/>
          </p:nvSpPr>
          <p:spPr>
            <a:xfrm>
              <a:off x="-12700" y="-12700"/>
              <a:ext cx="482600" cy="508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9225" algn="l" rtl="0" eaLnBrk="0">
                <a:lnSpc>
                  <a:spcPct val="74000"/>
                </a:lnSpc>
                <a:spcBef>
                  <a:spcPts val="0"/>
                </a:spcBef>
              </a:pPr>
              <a:r>
                <a:rPr sz="1400" b="1" kern="0" spc="-4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03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7589519" y="1737359"/>
            <a:ext cx="457200" cy="457200"/>
            <a:chOff x="0" y="0"/>
            <a:chExt cx="457200" cy="457200"/>
          </a:xfrm>
        </p:grpSpPr>
        <p:sp>
          <p:nvSpPr>
            <p:cNvPr id="372" name="path 372"/>
            <p:cNvSpPr/>
            <p:nvPr/>
          </p:nvSpPr>
          <p:spPr>
            <a:xfrm>
              <a:off x="0" y="0"/>
              <a:ext cx="457200" cy="457200"/>
            </a:xfrm>
            <a:custGeom>
              <a:avLst/>
              <a:gdLst/>
              <a:ahLst/>
              <a:cxnLst/>
              <a:rect l="0" t="0" r="0" b="0"/>
              <a:pathLst>
                <a:path w="720" h="720">
                  <a:moveTo>
                    <a:pt x="0" y="360"/>
                  </a:moveTo>
                  <a:cubicBezTo>
                    <a:pt x="0" y="161"/>
                    <a:pt x="161" y="0"/>
                    <a:pt x="360" y="0"/>
                  </a:cubicBezTo>
                  <a:cubicBezTo>
                    <a:pt x="558" y="0"/>
                    <a:pt x="720" y="161"/>
                    <a:pt x="720" y="360"/>
                  </a:cubicBezTo>
                  <a:cubicBezTo>
                    <a:pt x="720" y="558"/>
                    <a:pt x="558" y="720"/>
                    <a:pt x="360" y="720"/>
                  </a:cubicBezTo>
                  <a:cubicBezTo>
                    <a:pt x="161" y="720"/>
                    <a:pt x="0" y="558"/>
                    <a:pt x="0" y="360"/>
                  </a:cubicBezTo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4" name="textbox 374"/>
            <p:cNvSpPr/>
            <p:nvPr/>
          </p:nvSpPr>
          <p:spPr>
            <a:xfrm>
              <a:off x="-12700" y="-12700"/>
              <a:ext cx="482600" cy="5080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9225" algn="l" rtl="0" eaLnBrk="0">
                <a:lnSpc>
                  <a:spcPct val="74000"/>
                </a:lnSpc>
                <a:spcBef>
                  <a:spcPts val="0"/>
                </a:spcBef>
              </a:pPr>
              <a:r>
                <a:rPr sz="1400" b="1" kern="0" spc="-4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04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376" name="textbox 376"/>
          <p:cNvSpPr/>
          <p:nvPr/>
        </p:nvSpPr>
        <p:spPr>
          <a:xfrm>
            <a:off x="1099557" y="2570297"/>
            <a:ext cx="732790" cy="2114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需求沟通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8" name="path 378"/>
          <p:cNvSpPr/>
          <p:nvPr/>
        </p:nvSpPr>
        <p:spPr>
          <a:xfrm>
            <a:off x="640080" y="2880360"/>
            <a:ext cx="1645920" cy="18288"/>
          </a:xfrm>
          <a:custGeom>
            <a:avLst/>
            <a:gdLst/>
            <a:ahLst/>
            <a:cxnLst/>
            <a:rect l="0" t="0" r="0" b="0"/>
            <a:pathLst>
              <a:path w="2592" h="28">
                <a:moveTo>
                  <a:pt x="0" y="0"/>
                </a:moveTo>
                <a:lnTo>
                  <a:pt x="2592" y="0"/>
                </a:lnTo>
                <a:lnTo>
                  <a:pt x="2592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 38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82" name="table 382"/>
          <p:cNvGraphicFramePr>
            <a:graphicFrameLocks noGrp="1"/>
          </p:cNvGraphicFramePr>
          <p:nvPr/>
        </p:nvGraphicFramePr>
        <p:xfrm>
          <a:off x="450850" y="908050"/>
          <a:ext cx="8242300" cy="1201420"/>
        </p:xfrm>
        <a:graphic>
          <a:graphicData uri="http://schemas.openxmlformats.org/drawingml/2006/table">
            <a:tbl>
              <a:tblPr>
                <a:solidFill>
                  <a:srgbClr val="1A2744"/>
                </a:solidFill>
              </a:tblPr>
              <a:tblGrid>
                <a:gridCol w="8242300"/>
              </a:tblGrid>
              <a:tr h="11950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0035" algn="l" rtl="0" eaLnBrk="0">
                        <a:lnSpc>
                          <a:spcPct val="82000"/>
                        </a:lnSpc>
                      </a:pPr>
                      <a:r>
                        <a:rPr sz="23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AI Agent</a:t>
                      </a:r>
                      <a:r>
                        <a:rPr sz="2300" b="1" kern="0" spc="2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23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MiniHub</a:t>
                      </a:r>
                      <a:endParaRPr sz="2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4480" algn="l" rtl="0" eaLnBrk="0">
                        <a:lnSpc>
                          <a:spcPts val="1670"/>
                        </a:lnSpc>
                        <a:spcBef>
                          <a:spcPts val="795"/>
                        </a:spcBef>
                      </a:pPr>
                      <a:r>
                        <a:rPr sz="1200" kern="0" spc="10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专为律师事务所打造的</a:t>
                      </a:r>
                      <a:r>
                        <a:rPr sz="1200" kern="0" spc="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AI</a:t>
                      </a:r>
                      <a:r>
                        <a:rPr sz="1200" kern="0" spc="100" dirty="0">
                          <a:solidFill>
                            <a:srgbClr val="00D4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工作助手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1940" algn="l" rtl="0" eaLnBrk="0">
                        <a:lnSpc>
                          <a:spcPts val="1425"/>
                        </a:lnSpc>
                        <a:spcBef>
                          <a:spcPts val="5"/>
                        </a:spcBef>
                      </a:pPr>
                      <a:r>
                        <a:rPr sz="1100" kern="0" spc="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让AI成为您的专属法律智能</a:t>
                      </a:r>
                      <a:r>
                        <a:rPr sz="1100" kern="0" spc="-10" dirty="0">
                          <a:solidFill>
                            <a:srgbClr val="94A3B8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伙伴</a:t>
                      </a:r>
                      <a:endParaRPr sz="11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D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744"/>
                    </a:solidFill>
                  </a:tcPr>
                </a:tc>
              </a:tr>
            </a:tbl>
          </a:graphicData>
        </a:graphic>
      </p:graphicFrame>
      <p:pic>
        <p:nvPicPr>
          <p:cNvPr id="384" name="picture 3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20129" y="2279650"/>
            <a:ext cx="2664460" cy="2117725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85490" y="2279650"/>
            <a:ext cx="2664459" cy="2112009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0850" y="2279650"/>
            <a:ext cx="2664460" cy="2105025"/>
          </a:xfrm>
          <a:prstGeom prst="rect">
            <a:avLst/>
          </a:prstGeom>
        </p:spPr>
      </p:pic>
      <p:sp>
        <p:nvSpPr>
          <p:cNvPr id="390" name="textbox 390"/>
          <p:cNvSpPr/>
          <p:nvPr/>
        </p:nvSpPr>
        <p:spPr>
          <a:xfrm>
            <a:off x="994122" y="4557689"/>
            <a:ext cx="7783830" cy="572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90395" algn="l" rtl="0" eaLnBrk="0">
              <a:lnSpc>
                <a:spcPct val="88000"/>
              </a:lnSpc>
            </a:pPr>
            <a:r>
              <a:rPr sz="1400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期待与您携手</a:t>
            </a:r>
            <a:r>
              <a:rPr sz="1400" kern="0" spc="-22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，共创法律行业智能</a:t>
            </a:r>
            <a:r>
              <a:rPr sz="1400" kern="0" spc="-2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化新未来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74000"/>
              </a:lnSpc>
              <a:spcBef>
                <a:spcPts val="270"/>
              </a:spcBef>
            </a:pPr>
            <a:r>
              <a:rPr sz="1100" b="1" kern="0" spc="-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  <a:spcBef>
                <a:spcPts val="70"/>
              </a:spcBef>
            </a:pP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1352751" y="3323249"/>
            <a:ext cx="869950" cy="9931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1280" algn="l" rtl="0" eaLnBrk="0">
              <a:lnSpc>
                <a:spcPct val="87000"/>
              </a:lnSpc>
            </a:pPr>
            <a:r>
              <a:rPr sz="1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商务咨询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140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产品演示预约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030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定制方案咨询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价格方案沟通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4" name="textbox 394"/>
          <p:cNvSpPr/>
          <p:nvPr/>
        </p:nvSpPr>
        <p:spPr>
          <a:xfrm>
            <a:off x="4187391" y="3324855"/>
            <a:ext cx="869950" cy="991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7470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技术支持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135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产品使用咨询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030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部署实施支持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5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售后服务响应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6" name="textbox 396"/>
          <p:cNvSpPr/>
          <p:nvPr/>
        </p:nvSpPr>
        <p:spPr>
          <a:xfrm>
            <a:off x="7022031" y="3325034"/>
            <a:ext cx="869950" cy="990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835" algn="l" rtl="0" eaLnBrk="0">
              <a:lnSpc>
                <a:spcPct val="87000"/>
              </a:lnSpc>
            </a:pPr>
            <a:r>
              <a:rPr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合作洽谈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125"/>
              </a:spcBef>
            </a:pPr>
            <a:r>
              <a:rPr sz="900" kern="0" spc="6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</a:t>
            </a:r>
            <a:r>
              <a:rPr sz="900" kern="0" spc="14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战略合作伙伴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1000"/>
              </a:lnSpc>
              <a:spcBef>
                <a:spcPts val="1030"/>
              </a:spcBef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行业解决方案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900" kern="0" spc="7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 生态体系建设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8" name="group 48"/>
          <p:cNvGrpSpPr/>
          <p:nvPr/>
        </p:nvGrpSpPr>
        <p:grpSpPr>
          <a:xfrm rot="21600000">
            <a:off x="4251959" y="2423160"/>
            <a:ext cx="731520" cy="731519"/>
            <a:chOff x="0" y="0"/>
            <a:chExt cx="731520" cy="731519"/>
          </a:xfrm>
        </p:grpSpPr>
        <p:sp>
          <p:nvSpPr>
            <p:cNvPr id="398" name="path 398"/>
            <p:cNvSpPr/>
            <p:nvPr/>
          </p:nvSpPr>
          <p:spPr>
            <a:xfrm>
              <a:off x="0" y="0"/>
              <a:ext cx="731520" cy="731519"/>
            </a:xfrm>
            <a:custGeom>
              <a:avLst/>
              <a:gdLst/>
              <a:ahLst/>
              <a:cxnLst/>
              <a:rect l="0" t="0" r="0" b="0"/>
              <a:pathLst>
                <a:path w="1152" h="1151">
                  <a:moveTo>
                    <a:pt x="0" y="576"/>
                  </a:moveTo>
                  <a:cubicBezTo>
                    <a:pt x="0" y="257"/>
                    <a:pt x="257" y="0"/>
                    <a:pt x="576" y="0"/>
                  </a:cubicBezTo>
                  <a:cubicBezTo>
                    <a:pt x="894" y="0"/>
                    <a:pt x="1152" y="257"/>
                    <a:pt x="1152" y="576"/>
                  </a:cubicBezTo>
                  <a:cubicBezTo>
                    <a:pt x="1152" y="894"/>
                    <a:pt x="894" y="1151"/>
                    <a:pt x="576" y="1151"/>
                  </a:cubicBezTo>
                  <a:cubicBezTo>
                    <a:pt x="257" y="1151"/>
                    <a:pt x="0" y="894"/>
                    <a:pt x="0" y="576"/>
                  </a:cubicBezTo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0" name="textbox 400"/>
            <p:cNvSpPr/>
            <p:nvPr/>
          </p:nvSpPr>
          <p:spPr>
            <a:xfrm>
              <a:off x="-12700" y="-12700"/>
              <a:ext cx="757555" cy="792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650" algn="l" rtl="0" eaLnBrk="0">
                <a:lnSpc>
                  <a:spcPct val="74000"/>
                </a:lnSpc>
              </a:pPr>
              <a:r>
                <a:rPr sz="2000" b="1" kern="0" spc="-5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</a:t>
              </a:r>
              <a:endParaRPr sz="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0" name="group 50"/>
          <p:cNvGrpSpPr/>
          <p:nvPr/>
        </p:nvGrpSpPr>
        <p:grpSpPr>
          <a:xfrm rot="21600000">
            <a:off x="1417319" y="2423160"/>
            <a:ext cx="731519" cy="731519"/>
            <a:chOff x="0" y="0"/>
            <a:chExt cx="731519" cy="731519"/>
          </a:xfrm>
        </p:grpSpPr>
        <p:sp>
          <p:nvSpPr>
            <p:cNvPr id="402" name="path 402"/>
            <p:cNvSpPr/>
            <p:nvPr/>
          </p:nvSpPr>
          <p:spPr>
            <a:xfrm>
              <a:off x="0" y="0"/>
              <a:ext cx="731519" cy="731519"/>
            </a:xfrm>
            <a:custGeom>
              <a:avLst/>
              <a:gdLst/>
              <a:ahLst/>
              <a:cxnLst/>
              <a:rect l="0" t="0" r="0" b="0"/>
              <a:pathLst>
                <a:path w="1151" h="1151">
                  <a:moveTo>
                    <a:pt x="0" y="576"/>
                  </a:moveTo>
                  <a:cubicBezTo>
                    <a:pt x="0" y="257"/>
                    <a:pt x="257" y="0"/>
                    <a:pt x="575" y="0"/>
                  </a:cubicBezTo>
                  <a:cubicBezTo>
                    <a:pt x="894" y="0"/>
                    <a:pt x="1151" y="257"/>
                    <a:pt x="1151" y="576"/>
                  </a:cubicBezTo>
                  <a:cubicBezTo>
                    <a:pt x="1151" y="894"/>
                    <a:pt x="894" y="1151"/>
                    <a:pt x="575" y="1151"/>
                  </a:cubicBezTo>
                  <a:cubicBezTo>
                    <a:pt x="257" y="1151"/>
                    <a:pt x="0" y="894"/>
                    <a:pt x="0" y="576"/>
                  </a:cubicBezTo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4" name="textbox 404"/>
            <p:cNvSpPr/>
            <p:nvPr/>
          </p:nvSpPr>
          <p:spPr>
            <a:xfrm>
              <a:off x="-12700" y="-12700"/>
              <a:ext cx="756919" cy="792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650" algn="l" rtl="0" eaLnBrk="0">
                <a:lnSpc>
                  <a:spcPct val="74000"/>
                </a:lnSpc>
              </a:pPr>
              <a:r>
                <a:rPr sz="2000" b="1" kern="0" spc="-5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</a:t>
              </a:r>
              <a:endParaRPr sz="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7086600" y="2423160"/>
            <a:ext cx="731519" cy="731519"/>
            <a:chOff x="0" y="0"/>
            <a:chExt cx="731519" cy="731519"/>
          </a:xfrm>
        </p:grpSpPr>
        <p:sp>
          <p:nvSpPr>
            <p:cNvPr id="406" name="path 406"/>
            <p:cNvSpPr/>
            <p:nvPr/>
          </p:nvSpPr>
          <p:spPr>
            <a:xfrm>
              <a:off x="0" y="0"/>
              <a:ext cx="731519" cy="731519"/>
            </a:xfrm>
            <a:custGeom>
              <a:avLst/>
              <a:gdLst/>
              <a:ahLst/>
              <a:cxnLst/>
              <a:rect l="0" t="0" r="0" b="0"/>
              <a:pathLst>
                <a:path w="1151" h="1151">
                  <a:moveTo>
                    <a:pt x="0" y="576"/>
                  </a:moveTo>
                  <a:cubicBezTo>
                    <a:pt x="0" y="257"/>
                    <a:pt x="257" y="0"/>
                    <a:pt x="575" y="0"/>
                  </a:cubicBezTo>
                  <a:cubicBezTo>
                    <a:pt x="894" y="0"/>
                    <a:pt x="1151" y="257"/>
                    <a:pt x="1151" y="576"/>
                  </a:cubicBezTo>
                  <a:cubicBezTo>
                    <a:pt x="1151" y="894"/>
                    <a:pt x="894" y="1151"/>
                    <a:pt x="575" y="1151"/>
                  </a:cubicBezTo>
                  <a:cubicBezTo>
                    <a:pt x="257" y="1151"/>
                    <a:pt x="0" y="894"/>
                    <a:pt x="0" y="576"/>
                  </a:cubicBezTo>
                </a:path>
              </a:pathLst>
            </a:custGeom>
            <a:solidFill>
              <a:srgbClr val="06FF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8" name="textbox 408"/>
            <p:cNvSpPr/>
            <p:nvPr/>
          </p:nvSpPr>
          <p:spPr>
            <a:xfrm>
              <a:off x="-12700" y="-12700"/>
              <a:ext cx="756919" cy="792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7650" algn="l" rtl="0" eaLnBrk="0">
                <a:lnSpc>
                  <a:spcPct val="74000"/>
                </a:lnSpc>
              </a:pPr>
              <a:r>
                <a:rPr sz="2000" b="1" kern="0" spc="-50" dirty="0">
                  <a:solidFill>
                    <a:srgbClr val="0F172A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03</a:t>
              </a:r>
              <a:endParaRPr sz="2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10" name="textbox 410"/>
          <p:cNvSpPr/>
          <p:nvPr/>
        </p:nvSpPr>
        <p:spPr>
          <a:xfrm>
            <a:off x="550848" y="300616"/>
            <a:ext cx="1859279" cy="320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4300" b="1" kern="0" spc="30" baseline="-400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r>
              <a:rPr sz="2700" b="1" kern="0" spc="1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1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联系我们</a:t>
            </a:r>
            <a:endParaRPr sz="2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2" name="path 412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rect 4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6" name="textbox 416"/>
          <p:cNvSpPr/>
          <p:nvPr/>
        </p:nvSpPr>
        <p:spPr>
          <a:xfrm>
            <a:off x="1181277" y="1810961"/>
            <a:ext cx="2865754" cy="1280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87000"/>
              </a:lnSpc>
            </a:pPr>
            <a:r>
              <a:rPr sz="56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感谢聆听</a:t>
            </a:r>
            <a:endParaRPr sz="5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6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5000"/>
              </a:lnSpc>
              <a:spcBef>
                <a:spcPts val="5"/>
              </a:spcBef>
            </a:pP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700" kern="0" spc="3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700" kern="0" spc="13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700" kern="0" spc="26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700" kern="0" spc="25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</a:t>
            </a:r>
            <a:r>
              <a:rPr sz="1700" kern="0" spc="9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</a:t>
            </a:r>
            <a:r>
              <a:rPr sz="1700" kern="0" spc="23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r>
              <a:rPr sz="1700" kern="0" spc="27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-20" dirty="0">
                <a:solidFill>
                  <a:srgbClr val="00D4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457200" y="1371600"/>
            <a:ext cx="384048" cy="2377440"/>
            <a:chOff x="0" y="0"/>
            <a:chExt cx="384048" cy="2377440"/>
          </a:xfrm>
        </p:grpSpPr>
        <p:sp>
          <p:nvSpPr>
            <p:cNvPr id="420" name="path 420"/>
            <p:cNvSpPr/>
            <p:nvPr/>
          </p:nvSpPr>
          <p:spPr>
            <a:xfrm>
              <a:off x="0" y="0"/>
              <a:ext cx="18287" cy="2377440"/>
            </a:xfrm>
            <a:custGeom>
              <a:avLst/>
              <a:gdLst/>
              <a:ahLst/>
              <a:cxnLst/>
              <a:rect l="0" t="0" r="0" b="0"/>
              <a:pathLst>
                <a:path w="28" h="3744">
                  <a:moveTo>
                    <a:pt x="0" y="0"/>
                  </a:moveTo>
                  <a:lnTo>
                    <a:pt x="28" y="0"/>
                  </a:lnTo>
                  <a:lnTo>
                    <a:pt x="28" y="3744"/>
                  </a:lnTo>
                  <a:lnTo>
                    <a:pt x="0" y="3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D4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2" name="path 422"/>
            <p:cNvSpPr/>
            <p:nvPr/>
          </p:nvSpPr>
          <p:spPr>
            <a:xfrm>
              <a:off x="182880" y="274320"/>
              <a:ext cx="18287" cy="1828800"/>
            </a:xfrm>
            <a:custGeom>
              <a:avLst/>
              <a:gdLst/>
              <a:ahLst/>
              <a:cxnLst/>
              <a:rect l="0" t="0" r="0" b="0"/>
              <a:pathLst>
                <a:path w="28" h="2880">
                  <a:moveTo>
                    <a:pt x="0" y="0"/>
                  </a:moveTo>
                  <a:lnTo>
                    <a:pt x="28" y="0"/>
                  </a:lnTo>
                  <a:lnTo>
                    <a:pt x="28" y="2880"/>
                  </a:lnTo>
                  <a:lnTo>
                    <a:pt x="0" y="2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3AED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4" name="path 424"/>
            <p:cNvSpPr/>
            <p:nvPr/>
          </p:nvSpPr>
          <p:spPr>
            <a:xfrm>
              <a:off x="365760" y="548639"/>
              <a:ext cx="18288" cy="1371600"/>
            </a:xfrm>
            <a:custGeom>
              <a:avLst/>
              <a:gdLst/>
              <a:ahLst/>
              <a:cxnLst/>
              <a:rect l="0" t="0" r="0" b="0"/>
              <a:pathLst>
                <a:path w="28" h="2160">
                  <a:moveTo>
                    <a:pt x="0" y="0"/>
                  </a:moveTo>
                  <a:lnTo>
                    <a:pt x="28" y="0"/>
                  </a:lnTo>
                  <a:lnTo>
                    <a:pt x="28" y="2160"/>
                  </a:lnTo>
                  <a:lnTo>
                    <a:pt x="0" y="2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FF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26" name="textbox 426"/>
          <p:cNvSpPr/>
          <p:nvPr/>
        </p:nvSpPr>
        <p:spPr>
          <a:xfrm>
            <a:off x="1178653" y="3640147"/>
            <a:ext cx="2866389" cy="287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060"/>
              </a:lnSpc>
            </a:pPr>
            <a:r>
              <a:rPr sz="1500" kern="0" spc="10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</a:t>
            </a:r>
            <a:r>
              <a:rPr sz="1500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sz="1500" kern="0" spc="10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成为您的专属法律智能伙伴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28" name="picture 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97280" y="3305809"/>
            <a:ext cx="3657600" cy="167640"/>
          </a:xfrm>
          <a:prstGeom prst="rect">
            <a:avLst/>
          </a:prstGeom>
        </p:spPr>
      </p:pic>
      <p:sp>
        <p:nvSpPr>
          <p:cNvPr id="430" name="path 430"/>
          <p:cNvSpPr/>
          <p:nvPr/>
        </p:nvSpPr>
        <p:spPr>
          <a:xfrm>
            <a:off x="0" y="0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2" name="path 432"/>
          <p:cNvSpPr/>
          <p:nvPr/>
        </p:nvSpPr>
        <p:spPr>
          <a:xfrm>
            <a:off x="0" y="5106923"/>
            <a:ext cx="9144000" cy="36576"/>
          </a:xfrm>
          <a:custGeom>
            <a:avLst/>
            <a:gdLst/>
            <a:ahLst/>
            <a:cxnLst/>
            <a:rect l="0" t="0" r="0" b="0"/>
            <a:pathLst>
              <a:path w="14400" h="57">
                <a:moveTo>
                  <a:pt x="0" y="0"/>
                </a:moveTo>
                <a:lnTo>
                  <a:pt x="14400" y="0"/>
                </a:lnTo>
                <a:lnTo>
                  <a:pt x="14400" y="57"/>
                </a:lnTo>
                <a:lnTo>
                  <a:pt x="0" y="57"/>
                </a:lnTo>
                <a:lnTo>
                  <a:pt x="0" y="0"/>
                </a:lnTo>
                <a:close/>
              </a:path>
            </a:pathLst>
          </a:custGeom>
          <a:solidFill>
            <a:srgbClr val="00D4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" name="textbox 12"/>
          <p:cNvSpPr/>
          <p:nvPr/>
        </p:nvSpPr>
        <p:spPr>
          <a:xfrm>
            <a:off x="1438622" y="4723792"/>
            <a:ext cx="6266179" cy="2178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7000"/>
              </a:lnSpc>
            </a:pPr>
            <a:r>
              <a:rPr sz="1100" u="sng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项目说明文档  |  2026        湖南</a:t>
            </a:r>
            <a:r>
              <a:rPr lang="zh-CN" sz="1100" u="sng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玖食天文化传媒</a:t>
            </a:r>
            <a:r>
              <a:rPr sz="1100" u="sng" kern="0" spc="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   联系人：</a:t>
            </a:r>
            <a:r>
              <a:rPr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谭老师    </a:t>
            </a:r>
            <a:r>
              <a:rPr lang="zh-CN"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sz="1100" u="sng" kern="0" spc="-10" dirty="0">
                <a:solidFill>
                  <a:srgbClr val="94A3B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tzboy989999</a:t>
            </a:r>
            <a:endParaRPr lang="en-US" sz="1100" u="sng" kern="0" spc="-10" dirty="0">
              <a:solidFill>
                <a:srgbClr val="94A3B8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2622</Words>
  <Application>WPS 演示</Application>
  <PresentationFormat/>
  <Paragraphs>464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Arial</vt:lpstr>
      <vt:lpstr>微软雅黑</vt:lpstr>
      <vt:lpstr>MS Gothic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玖食天</cp:lastModifiedBy>
  <cp:revision>1</cp:revision>
  <dcterms:created xsi:type="dcterms:W3CDTF">2026-10-05T07:10:31Z</dcterms:created>
  <dcterms:modified xsi:type="dcterms:W3CDTF">2026-10-05T07:10:31Z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2026-10-05T15:06:37Z</vt:filetime>
  </property>
  <property fmtid="{D5CDD505-2E9C-101B-9397-08002B2CF9AE}" pid="4" name="KSOProductBuildVer">
    <vt:lpwstr>2052-12.1.0.28505</vt:lpwstr>
  </property>
  <property fmtid="{D5CDD505-2E9C-101B-9397-08002B2CF9AE}" pid="5" name="ICV">
    <vt:lpwstr>73FDB19E37824F72AB5592CEB5769AC5_12</vt:lpwstr>
  </property>
</Properties>
</file>